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73" r:id="rId6"/>
    <p:sldId id="261" r:id="rId7"/>
    <p:sldId id="292" r:id="rId8"/>
    <p:sldId id="266" r:id="rId9"/>
    <p:sldId id="267" r:id="rId10"/>
    <p:sldId id="302" r:id="rId11"/>
    <p:sldId id="269" r:id="rId12"/>
    <p:sldId id="303" r:id="rId13"/>
    <p:sldId id="301" r:id="rId14"/>
    <p:sldId id="304" r:id="rId15"/>
    <p:sldId id="268" r:id="rId16"/>
    <p:sldId id="309" r:id="rId17"/>
    <p:sldId id="274" r:id="rId18"/>
    <p:sldId id="262" r:id="rId19"/>
    <p:sldId id="275" r:id="rId20"/>
    <p:sldId id="263" r:id="rId21"/>
    <p:sldId id="270" r:id="rId22"/>
    <p:sldId id="293" r:id="rId23"/>
    <p:sldId id="294" r:id="rId24"/>
    <p:sldId id="295" r:id="rId25"/>
    <p:sldId id="287" r:id="rId26"/>
    <p:sldId id="310" r:id="rId27"/>
    <p:sldId id="286" r:id="rId28"/>
    <p:sldId id="271" r:id="rId29"/>
    <p:sldId id="284" r:id="rId30"/>
    <p:sldId id="285" r:id="rId31"/>
    <p:sldId id="288" r:id="rId32"/>
    <p:sldId id="296" r:id="rId33"/>
    <p:sldId id="297" r:id="rId34"/>
    <p:sldId id="298" r:id="rId35"/>
    <p:sldId id="306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4TzGJWfhkZuMMT3URVvCQ==" hashData="tdGo/ii9rtzQ6J92KbaOc+8tlW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60" d="100"/>
          <a:sy n="60" d="100"/>
        </p:scale>
        <p:origin x="-893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ACFD-565D-4833-9F24-1C3996194AA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C2A0-6DDC-4F8C-912D-11F16D728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C2A0-6DDC-4F8C-912D-11F16D728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2C2A0-6DDC-4F8C-912D-11F16D7280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B4CB0A-E59A-43EC-87FE-0A454425A1E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D34817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AE8E02-7354-4508-846B-25EC3057C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6BEC-1B48-4F40-B3A6-572D31CF324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0ED67-996A-4EC8-A7CC-65CD9E37838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6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0BD0-B896-4299-BCD4-35937ABB09E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7014-83D9-4C2B-B060-3E479F415CA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Ir. I Nyoman Setiawan, MT.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E35518-A270-49A4-9179-1DD4160AD3A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587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48816D-662F-4A10-A194-C7D5E64124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E35B29-3A52-4A52-80BA-C1F0081B9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E392-CB27-4599-BDEC-38EDFF83C5E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E5767-DEFE-4FD4-85B9-8BE877E850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5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5D6B5-94F3-4100-AE60-5461053660A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2F31E-D08F-4D06-9A6F-80E57A44FB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9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66BAB-E1DB-43B5-893A-C561798EF14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CEDB09-0A6E-4814-8998-8C293B16A5D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9EA044-F79B-450E-9825-9E6038760C3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CF430B-24CF-4DD1-B7C3-D8F44F93869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8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FEE9D5-F650-4A08-B3DD-DE4C53CF52C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6318FC-B6C0-4E60-B47A-FD9A5259308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4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24AC-F1E4-4938-8FCE-555A677C7A0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EECC-8E5A-42F0-9B3A-982BF8A56E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1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9F87A5-2125-4BD1-BFDA-32BA7537DE62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E77F0-C966-4E34-85C6-A4EF1A08EDA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9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F2C46CB-E85B-4491-9125-B20A6C08B0B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8253B3-BD2A-44B0-A64A-66E9EB5A38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0DAF0B-9DCB-4138-8E1E-5B977849016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348A105-58BF-41EA-AD3C-7186C6A828E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5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763000" cy="25145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6700" dirty="0" smtClean="0"/>
              <a:t>PE</a:t>
            </a:r>
            <a:r>
              <a:rPr lang="en-US" sz="6700" dirty="0" smtClean="0"/>
              <a:t>NDAH</a:t>
            </a:r>
            <a:r>
              <a:rPr lang="id-ID" sz="6700" dirty="0" smtClean="0"/>
              <a:t>U</a:t>
            </a:r>
            <a:r>
              <a:rPr lang="en-US" sz="6700" dirty="0" smtClean="0"/>
              <a:t>LU</a:t>
            </a:r>
            <a:r>
              <a:rPr lang="id-ID" sz="6700" dirty="0" smtClean="0"/>
              <a:t>AN</a:t>
            </a:r>
            <a:r>
              <a:rPr lang="en-US" sz="6700" dirty="0">
                <a:latin typeface="Arial Black" pitchFamily="34" charset="0"/>
              </a:rPr>
              <a:t/>
            </a:r>
            <a:br>
              <a:rPr lang="en-US" sz="6700" dirty="0">
                <a:latin typeface="Arial Black" pitchFamily="34" charset="0"/>
              </a:rPr>
            </a:br>
            <a:r>
              <a:rPr lang="en-US" sz="3700" dirty="0" smtClean="0">
                <a:latin typeface="Arial Black" pitchFamily="34" charset="0"/>
              </a:rPr>
              <a:t>(</a:t>
            </a:r>
            <a:r>
              <a:rPr lang="en-US" sz="3700" dirty="0" err="1" smtClean="0">
                <a:latin typeface="Arial Black" pitchFamily="34" charset="0"/>
              </a:rPr>
              <a:t>Definisi</a:t>
            </a:r>
            <a:r>
              <a:rPr lang="en-US" sz="3700" dirty="0" smtClean="0">
                <a:latin typeface="Arial Black" pitchFamily="34" charset="0"/>
              </a:rPr>
              <a:t> &amp; </a:t>
            </a:r>
            <a:r>
              <a:rPr lang="en-US" sz="3700" dirty="0" err="1" smtClean="0">
                <a:latin typeface="Arial Black" pitchFamily="34" charset="0"/>
              </a:rPr>
              <a:t>Ruang</a:t>
            </a:r>
            <a:r>
              <a:rPr lang="en-US" sz="3700" dirty="0" smtClean="0">
                <a:latin typeface="Arial Black" pitchFamily="34" charset="0"/>
              </a:rPr>
              <a:t> </a:t>
            </a:r>
            <a:r>
              <a:rPr lang="en-US" sz="3700" dirty="0" err="1" smtClean="0">
                <a:latin typeface="Arial Black" pitchFamily="34" charset="0"/>
              </a:rPr>
              <a:t>Lingkup</a:t>
            </a:r>
            <a:r>
              <a:rPr lang="en-US" sz="3700" dirty="0" smtClean="0">
                <a:latin typeface="Arial Black" pitchFamily="34" charset="0"/>
              </a:rPr>
              <a:t> </a:t>
            </a:r>
            <a:r>
              <a:rPr lang="en-US" sz="3700" dirty="0" err="1" smtClean="0">
                <a:latin typeface="Arial Black" pitchFamily="34" charset="0"/>
              </a:rPr>
              <a:t>Statistik</a:t>
            </a:r>
            <a:r>
              <a:rPr lang="en-US" sz="3700" dirty="0" smtClean="0"/>
              <a:t>)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b="1" dirty="0" smtClean="0"/>
              <a:t>PERTEMUAN 1</a:t>
            </a:r>
            <a:r>
              <a:rPr lang="en-US" dirty="0" smtClean="0"/>
              <a:t> 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819400" y="5726113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By : BIDA SARI,  SP, MSi</a:t>
            </a:r>
            <a:endParaRPr lang="en-US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96000"/>
          </a:xfrm>
        </p:spPr>
        <p:txBody>
          <a:bodyPr/>
          <a:lstStyle/>
          <a:p>
            <a:pPr marL="109537" lvl="0" indent="0">
              <a:buNone/>
            </a:pPr>
            <a:r>
              <a:rPr lang="en-US" sz="2200" dirty="0" smtClean="0"/>
              <a:t>4.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Data </a:t>
            </a:r>
            <a:r>
              <a:rPr lang="en-US" sz="2400" b="1" dirty="0" err="1" smtClean="0">
                <a:solidFill>
                  <a:srgbClr val="FF0000"/>
                </a:solidFill>
              </a:rPr>
              <a:t>Menurut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Mengumpulka</a:t>
            </a:r>
            <a:r>
              <a:rPr lang="en-US" sz="2200" b="1" dirty="0" err="1" smtClean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:</a:t>
            </a:r>
          </a:p>
          <a:p>
            <a:pPr marL="109537" lvl="0" indent="0">
              <a:buNone/>
            </a:pPr>
            <a:r>
              <a:rPr lang="en-US" sz="2400" dirty="0" smtClean="0"/>
              <a:t>a. Data </a:t>
            </a:r>
            <a:r>
              <a:rPr lang="en-US" sz="2400" b="1" dirty="0"/>
              <a:t>cross </a:t>
            </a:r>
            <a:r>
              <a:rPr lang="en-US" sz="2400" b="1" dirty="0" smtClean="0"/>
              <a:t>section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0">
              <a:buNone/>
            </a:pPr>
            <a:r>
              <a:rPr lang="en-US" sz="1800" dirty="0" err="1"/>
              <a:t>Adalah</a:t>
            </a:r>
            <a:r>
              <a:rPr lang="en-US" sz="1800" dirty="0"/>
              <a:t> data yang </a:t>
            </a:r>
            <a:r>
              <a:rPr lang="en-US" sz="1800" dirty="0" err="1"/>
              <a:t>dikumpulkan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menggambarkan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.  Data </a:t>
            </a:r>
            <a:r>
              <a:rPr lang="en-US" sz="1800" dirty="0" err="1"/>
              <a:t>bersifat</a:t>
            </a:r>
            <a:r>
              <a:rPr lang="en-US" sz="1800" dirty="0"/>
              <a:t> </a:t>
            </a:r>
            <a:r>
              <a:rPr lang="en-US" sz="1800" dirty="0" err="1"/>
              <a:t>lintas</a:t>
            </a:r>
            <a:r>
              <a:rPr lang="en-US" sz="1800" dirty="0"/>
              <a:t> </a:t>
            </a:r>
            <a:r>
              <a:rPr lang="en-US" sz="1800" dirty="0" err="1"/>
              <a:t>sektoral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biasanya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sebab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 smtClean="0"/>
              <a:t>.</a:t>
            </a:r>
          </a:p>
          <a:p>
            <a:pPr marL="457200" indent="0">
              <a:buNone/>
            </a:pPr>
            <a:r>
              <a:rPr lang="sv-SE" sz="1800" dirty="0" smtClean="0"/>
              <a:t>Contoh : data individu, </a:t>
            </a:r>
            <a:r>
              <a:rPr lang="sv-SE" sz="1800" dirty="0"/>
              <a:t>siswa, sekolah, kelas, perusahaan, kota, negara, atau berbagai unit lainnya yang diambil pada titik waktu tertentu</a:t>
            </a:r>
            <a:endParaRPr lang="en-US" sz="1800" dirty="0"/>
          </a:p>
          <a:p>
            <a:pPr marL="457200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:  </a:t>
            </a:r>
            <a:r>
              <a:rPr lang="en-US" sz="1800" dirty="0" smtClean="0"/>
              <a:t>GNP</a:t>
            </a:r>
            <a:r>
              <a:rPr lang="en-US" sz="1400" dirty="0" smtClean="0"/>
              <a:t>2020</a:t>
            </a:r>
            <a:r>
              <a:rPr lang="en-US" sz="1800" dirty="0" smtClean="0"/>
              <a:t> </a:t>
            </a:r>
            <a:r>
              <a:rPr lang="en-US" sz="1800" dirty="0"/>
              <a:t>= f ( </a:t>
            </a:r>
            <a:r>
              <a:rPr lang="en-US" sz="1800" dirty="0" err="1"/>
              <a:t>kebijaksanaan</a:t>
            </a:r>
            <a:r>
              <a:rPr lang="en-US" sz="1800" dirty="0"/>
              <a:t> </a:t>
            </a:r>
            <a:r>
              <a:rPr lang="en-US" sz="1800" dirty="0" err="1"/>
              <a:t>moneter</a:t>
            </a:r>
            <a:r>
              <a:rPr lang="en-US" sz="1800" dirty="0"/>
              <a:t>, fiscal, </a:t>
            </a:r>
            <a:r>
              <a:rPr lang="en-US" sz="1800" dirty="0" err="1"/>
              <a:t>inflasi</a:t>
            </a:r>
            <a:r>
              <a:rPr lang="en-US" sz="1800" dirty="0"/>
              <a:t>, </a:t>
            </a:r>
            <a:r>
              <a:rPr lang="en-US" sz="1800" dirty="0" err="1"/>
              <a:t>Ekspor</a:t>
            </a:r>
            <a:r>
              <a:rPr lang="en-US" sz="1800" dirty="0"/>
              <a:t>, </a:t>
            </a:r>
            <a:r>
              <a:rPr lang="en-US" sz="1800" dirty="0" err="1"/>
              <a:t>Impor</a:t>
            </a:r>
            <a:r>
              <a:rPr lang="en-US" sz="1800" dirty="0"/>
              <a:t>, </a:t>
            </a:r>
            <a:r>
              <a:rPr lang="en-US" sz="1800" dirty="0" err="1"/>
              <a:t>dll</a:t>
            </a:r>
            <a:r>
              <a:rPr lang="en-US" sz="1800" dirty="0" smtClean="0"/>
              <a:t>)</a:t>
            </a:r>
          </a:p>
          <a:p>
            <a:pPr marL="457200" indent="0">
              <a:buNone/>
            </a:pPr>
            <a:r>
              <a:rPr lang="sv-SE" sz="1800" dirty="0" smtClean="0"/>
              <a:t>Contoh dalam bentuk Tabel: </a:t>
            </a:r>
            <a:endParaRPr lang="en-US" sz="1800" dirty="0"/>
          </a:p>
          <a:p>
            <a:pPr marL="109537" lvl="0" indent="0">
              <a:buNone/>
            </a:pPr>
            <a:endParaRPr lang="en-US" sz="2200" dirty="0" smtClean="0"/>
          </a:p>
          <a:p>
            <a:pPr marL="109537" lv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1400" dirty="0" err="1" smtClean="0"/>
              <a:t>Lanjutan</a:t>
            </a:r>
            <a:r>
              <a:rPr lang="en-US" sz="1400" dirty="0" smtClean="0"/>
              <a:t> </a:t>
            </a:r>
            <a:r>
              <a:rPr lang="en-US" sz="1400" dirty="0" err="1"/>
              <a:t>Macam-Macam</a:t>
            </a:r>
            <a:r>
              <a:rPr lang="en-US" sz="1400" dirty="0"/>
              <a:t> 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 descr="https://maglearning.files.wordpress.com/2019/02/tabel-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4876800" cy="25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71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975" y="457200"/>
            <a:ext cx="8686800" cy="5943600"/>
          </a:xfrm>
        </p:spPr>
        <p:txBody>
          <a:bodyPr/>
          <a:lstStyle/>
          <a:p>
            <a:pPr marL="109537" lvl="0" indent="0">
              <a:buNone/>
            </a:pPr>
            <a:r>
              <a:rPr lang="en-US" sz="2200" dirty="0" smtClean="0"/>
              <a:t>4.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Data </a:t>
            </a:r>
            <a:r>
              <a:rPr lang="en-US" sz="2400" b="1" dirty="0" err="1" smtClean="0">
                <a:solidFill>
                  <a:srgbClr val="FF0000"/>
                </a:solidFill>
              </a:rPr>
              <a:t>Menurut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Mengumpulka</a:t>
            </a:r>
            <a:r>
              <a:rPr lang="en-US" sz="2200" b="1" dirty="0" err="1" smtClean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:</a:t>
            </a:r>
          </a:p>
          <a:p>
            <a:pPr marL="109537" lvl="0" indent="0">
              <a:buNone/>
            </a:pPr>
            <a:r>
              <a:rPr lang="en-US" sz="2400" dirty="0" smtClean="0"/>
              <a:t>b. Data </a:t>
            </a:r>
            <a:r>
              <a:rPr lang="en-US" sz="2400" b="1" dirty="0"/>
              <a:t>time series</a:t>
            </a:r>
            <a:r>
              <a:rPr lang="en-US" sz="2400" dirty="0"/>
              <a:t> (data </a:t>
            </a:r>
            <a:r>
              <a:rPr lang="en-US" sz="2400" dirty="0" err="1"/>
              <a:t>berkala</a:t>
            </a:r>
            <a:r>
              <a:rPr lang="en-US" sz="2400" dirty="0" smtClean="0"/>
              <a:t>).</a:t>
            </a:r>
            <a:endParaRPr lang="en-US" sz="2400" dirty="0"/>
          </a:p>
          <a:p>
            <a:pPr marL="457200" indent="0">
              <a:buNone/>
            </a:pPr>
            <a:r>
              <a:rPr lang="en-US" sz="1800" dirty="0" err="1"/>
              <a:t>Adalah</a:t>
            </a:r>
            <a:r>
              <a:rPr lang="en-US" sz="1800" dirty="0"/>
              <a:t> data yang </a:t>
            </a:r>
            <a:r>
              <a:rPr lang="en-US" sz="1800" dirty="0" err="1"/>
              <a:t>dikumpulkan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(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runtun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)  yang </a:t>
            </a:r>
            <a:r>
              <a:rPr lang="en-US" sz="1800" dirty="0" err="1"/>
              <a:t>menggambarkan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 smtClean="0"/>
              <a:t>perkembangan</a:t>
            </a:r>
            <a:r>
              <a:rPr lang="en-US" sz="1800" dirty="0" smtClean="0"/>
              <a:t>/</a:t>
            </a:r>
            <a:r>
              <a:rPr lang="en-US" sz="1800" dirty="0" err="1" smtClean="0"/>
              <a:t>pertumbuhan</a:t>
            </a:r>
            <a:r>
              <a:rPr lang="en-US" sz="1800" dirty="0" smtClean="0"/>
              <a:t>.</a:t>
            </a:r>
          </a:p>
          <a:p>
            <a:pPr marL="457200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data </a:t>
            </a:r>
            <a:r>
              <a:rPr lang="en-US" sz="1800" dirty="0" err="1"/>
              <a:t>deret</a:t>
            </a:r>
            <a:r>
              <a:rPr lang="en-US" sz="1800" dirty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: </a:t>
            </a:r>
            <a:r>
              <a:rPr lang="en-US" sz="1800" dirty="0" err="1" smtClean="0"/>
              <a:t>harga</a:t>
            </a:r>
            <a:r>
              <a:rPr lang="en-US" sz="1800" dirty="0" smtClean="0"/>
              <a:t> </a:t>
            </a:r>
            <a:r>
              <a:rPr lang="en-US" sz="1800" dirty="0" err="1"/>
              <a:t>saham</a:t>
            </a:r>
            <a:r>
              <a:rPr lang="en-US" sz="1800" dirty="0"/>
              <a:t>,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uang</a:t>
            </a:r>
            <a:r>
              <a:rPr lang="en-US" sz="1800" dirty="0"/>
              <a:t> </a:t>
            </a:r>
            <a:r>
              <a:rPr lang="en-US" sz="1800" dirty="0" err="1"/>
              <a:t>beredar</a:t>
            </a:r>
            <a:r>
              <a:rPr lang="en-US" sz="1800" dirty="0"/>
              <a:t>, </a:t>
            </a:r>
            <a:r>
              <a:rPr lang="en-US" sz="1800" dirty="0" err="1"/>
              <a:t>indeks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</a:t>
            </a:r>
            <a:r>
              <a:rPr lang="en-US" sz="1800" dirty="0" err="1"/>
              <a:t>konsumen</a:t>
            </a:r>
            <a:r>
              <a:rPr lang="en-US" sz="1800" dirty="0"/>
              <a:t>, PDB,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</a:t>
            </a:r>
            <a:r>
              <a:rPr lang="en-US" sz="1800" dirty="0" err="1"/>
              <a:t>tahunan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</a:t>
            </a:r>
          </a:p>
          <a:p>
            <a:pPr marL="457200" indent="0">
              <a:spcAft>
                <a:spcPts val="600"/>
              </a:spcAft>
              <a:buNone/>
            </a:pPr>
            <a:r>
              <a:rPr lang="en-US" sz="1800" dirty="0" err="1"/>
              <a:t>Contoh</a:t>
            </a:r>
            <a:r>
              <a:rPr lang="en-US" sz="1800" dirty="0"/>
              <a:t> : GNP</a:t>
            </a:r>
            <a:r>
              <a:rPr lang="en-US" sz="1800" baseline="-25000" dirty="0"/>
              <a:t>t+1</a:t>
            </a:r>
            <a:r>
              <a:rPr lang="en-US" sz="1800" dirty="0"/>
              <a:t> = f (</a:t>
            </a:r>
            <a:r>
              <a:rPr lang="en-US" sz="1800" dirty="0" err="1"/>
              <a:t>GNP</a:t>
            </a:r>
            <a:r>
              <a:rPr lang="en-US" sz="1800" baseline="-25000" dirty="0" err="1"/>
              <a:t>t</a:t>
            </a:r>
            <a:r>
              <a:rPr lang="en-US" sz="1800" dirty="0"/>
              <a:t>, GNP</a:t>
            </a:r>
            <a:r>
              <a:rPr lang="en-US" sz="1800" baseline="-25000" dirty="0"/>
              <a:t>t-1</a:t>
            </a:r>
            <a:r>
              <a:rPr lang="en-US" sz="1800" dirty="0"/>
              <a:t>,  GNP</a:t>
            </a:r>
            <a:r>
              <a:rPr lang="en-US" sz="1800" baseline="-25000" dirty="0"/>
              <a:t>t-2</a:t>
            </a:r>
            <a:r>
              <a:rPr lang="en-US" sz="1800" dirty="0"/>
              <a:t>, </a:t>
            </a:r>
            <a:r>
              <a:rPr lang="en-US" sz="1800" dirty="0" smtClean="0"/>
              <a:t>…).</a:t>
            </a:r>
            <a:endParaRPr lang="en-US" sz="1800" dirty="0"/>
          </a:p>
          <a:p>
            <a:pPr marL="109537" lv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/>
              <a:t>data </a:t>
            </a:r>
            <a:r>
              <a:rPr lang="en-US" sz="1800" dirty="0" err="1"/>
              <a:t>deret</a:t>
            </a:r>
            <a:r>
              <a:rPr lang="en-US" sz="1800" dirty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tabel</a:t>
            </a:r>
            <a:r>
              <a:rPr lang="en-US" sz="1800" dirty="0" smtClean="0"/>
              <a:t> :</a:t>
            </a:r>
          </a:p>
          <a:p>
            <a:pPr marL="109537" lv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1400" dirty="0" err="1" smtClean="0"/>
              <a:t>Lanjutan</a:t>
            </a:r>
            <a:r>
              <a:rPr lang="en-US" sz="1400" dirty="0" smtClean="0"/>
              <a:t> </a:t>
            </a:r>
            <a:r>
              <a:rPr lang="en-US" sz="1400" dirty="0" err="1"/>
              <a:t>Macam-Macam</a:t>
            </a:r>
            <a:r>
              <a:rPr lang="en-US" sz="1400" dirty="0"/>
              <a:t> 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" name="Picture 4" descr="https://maglearning.files.wordpress.com/2019/02/tabel-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54884"/>
            <a:ext cx="5334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56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457200"/>
            <a:ext cx="8915399" cy="5943600"/>
          </a:xfrm>
        </p:spPr>
        <p:txBody>
          <a:bodyPr/>
          <a:lstStyle/>
          <a:p>
            <a:pPr marL="109537" lvl="0" indent="0">
              <a:buNone/>
            </a:pPr>
            <a:r>
              <a:rPr lang="en-US" sz="2200" dirty="0" smtClean="0"/>
              <a:t>4.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Data </a:t>
            </a:r>
            <a:r>
              <a:rPr lang="en-US" sz="2400" b="1" dirty="0" err="1" smtClean="0">
                <a:solidFill>
                  <a:srgbClr val="FF0000"/>
                </a:solidFill>
              </a:rPr>
              <a:t>Menurut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Mengumpulka</a:t>
            </a:r>
            <a:r>
              <a:rPr lang="en-US" sz="2200" b="1" dirty="0" err="1" smtClean="0">
                <a:solidFill>
                  <a:srgbClr val="FF0000"/>
                </a:solidFill>
              </a:rPr>
              <a:t>n</a:t>
            </a:r>
            <a:r>
              <a:rPr lang="en-US" sz="2200" dirty="0" smtClean="0"/>
              <a:t>:</a:t>
            </a:r>
          </a:p>
          <a:p>
            <a:pPr marL="109537" lvl="0" indent="0">
              <a:buNone/>
            </a:pPr>
            <a:r>
              <a:rPr lang="en-US" sz="2400" dirty="0" smtClean="0"/>
              <a:t>c. </a:t>
            </a:r>
            <a:r>
              <a:rPr lang="en-US" sz="2400" b="1" dirty="0" smtClean="0"/>
              <a:t>Data</a:t>
            </a:r>
            <a:r>
              <a:rPr lang="en-US" sz="2400" b="1" dirty="0"/>
              <a:t> panel </a:t>
            </a:r>
            <a:endParaRPr lang="en-US" sz="2400" dirty="0"/>
          </a:p>
          <a:p>
            <a:pPr marL="457200" indent="0">
              <a:buNone/>
            </a:pPr>
            <a:r>
              <a:rPr lang="en-US" sz="1800" dirty="0"/>
              <a:t>Data panel 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data longitudinal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serangkaian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anggota</a:t>
            </a:r>
            <a:r>
              <a:rPr lang="en-US" sz="1800" dirty="0"/>
              <a:t> cross-sectional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set data. 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err="1" smtClean="0"/>
              <a:t>Misalkan</a:t>
            </a:r>
            <a:r>
              <a:rPr lang="en-US" sz="1800" dirty="0" smtClean="0"/>
              <a:t> : </a:t>
            </a:r>
            <a:r>
              <a:rPr lang="en-US" sz="1800" dirty="0"/>
              <a:t>data </a:t>
            </a:r>
            <a:r>
              <a:rPr lang="en-US" sz="1800" dirty="0" err="1"/>
              <a:t>upah</a:t>
            </a:r>
            <a:r>
              <a:rPr lang="en-US" sz="1800" dirty="0"/>
              <a:t>, </a:t>
            </a:r>
            <a:r>
              <a:rPr lang="en-US" sz="1800" dirty="0" err="1"/>
              <a:t>pendidikan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riwayat</a:t>
            </a:r>
            <a:r>
              <a:rPr lang="en-US" sz="1800" dirty="0"/>
              <a:t> </a:t>
            </a:r>
            <a:r>
              <a:rPr lang="en-US" sz="1800" dirty="0" err="1"/>
              <a:t>pekerjaan</a:t>
            </a:r>
            <a:r>
              <a:rPr lang="en-US" sz="1800" dirty="0"/>
              <a:t> </a:t>
            </a:r>
            <a:r>
              <a:rPr lang="en-US" sz="1800" dirty="0" err="1"/>
              <a:t>serangkaian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yang </a:t>
            </a:r>
            <a:r>
              <a:rPr lang="en-US" sz="1800" dirty="0" err="1"/>
              <a:t>diikuti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10 </a:t>
            </a:r>
            <a:r>
              <a:rPr lang="en-US" sz="1800" dirty="0" err="1"/>
              <a:t>tahun</a:t>
            </a:r>
            <a:r>
              <a:rPr lang="en-US" sz="1800" dirty="0"/>
              <a:t>.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smtClean="0"/>
              <a:t>data </a:t>
            </a:r>
            <a:r>
              <a:rPr lang="en-US" sz="1800" dirty="0" err="1" smtClean="0"/>
              <a:t>investasi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data </a:t>
            </a:r>
            <a:r>
              <a:rPr lang="en-US" sz="1800" dirty="0" err="1" smtClean="0"/>
              <a:t>keuangan</a:t>
            </a:r>
            <a:r>
              <a:rPr lang="en-US" sz="1800" dirty="0" smtClean="0"/>
              <a:t> </a:t>
            </a:r>
            <a:r>
              <a:rPr lang="en-US" sz="1800" dirty="0" err="1" smtClean="0"/>
              <a:t>sekumpulan</a:t>
            </a:r>
            <a:r>
              <a:rPr lang="en-US" sz="1800" dirty="0" smtClean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periode</a:t>
            </a:r>
            <a:r>
              <a:rPr lang="en-US" sz="1800" dirty="0"/>
              <a:t> </a:t>
            </a:r>
            <a:r>
              <a:rPr lang="en-US" sz="1800" dirty="0" smtClean="0"/>
              <a:t>5 </a:t>
            </a:r>
            <a:r>
              <a:rPr lang="en-US" sz="1800" dirty="0" err="1" smtClean="0"/>
              <a:t>tahun</a:t>
            </a:r>
            <a:r>
              <a:rPr lang="en-US" sz="1800" dirty="0"/>
              <a:t>.</a:t>
            </a:r>
          </a:p>
          <a:p>
            <a:pPr marL="109537" lvl="0" indent="0">
              <a:buNone/>
            </a:pPr>
            <a:r>
              <a:rPr lang="en-US" sz="1800" dirty="0" smtClean="0"/>
              <a:t>     </a:t>
            </a: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/>
              <a:t>data </a:t>
            </a:r>
            <a:r>
              <a:rPr lang="en-US" sz="1800" dirty="0" err="1"/>
              <a:t>deret</a:t>
            </a:r>
            <a:r>
              <a:rPr lang="en-US" sz="1800" dirty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tabel</a:t>
            </a:r>
            <a:r>
              <a:rPr lang="en-US" sz="1800" dirty="0" smtClean="0"/>
              <a:t> :</a:t>
            </a:r>
          </a:p>
          <a:p>
            <a:pPr marL="109537" lv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1400" dirty="0" err="1" smtClean="0"/>
              <a:t>Lanjutan</a:t>
            </a:r>
            <a:r>
              <a:rPr lang="en-US" sz="1400" dirty="0" smtClean="0"/>
              <a:t> </a:t>
            </a:r>
            <a:r>
              <a:rPr lang="en-US" sz="1400" dirty="0" err="1"/>
              <a:t>Macam-Macam</a:t>
            </a:r>
            <a:r>
              <a:rPr lang="en-US" sz="1400" dirty="0"/>
              <a:t> 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6" name="Picture 5" descr="https://maglearning.files.wordpress.com/2019/02/tabel-4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429000"/>
            <a:ext cx="5257800" cy="3287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47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lvl="2" indent="0">
              <a:buNone/>
            </a:pPr>
            <a:r>
              <a:rPr lang="en-US" dirty="0" smtClean="0"/>
              <a:t>1. </a:t>
            </a:r>
            <a:r>
              <a:rPr lang="id-ID" sz="2400" dirty="0">
                <a:solidFill>
                  <a:srgbClr val="FF0000"/>
                </a:solidFill>
              </a:rPr>
              <a:t>Skala Nominal</a:t>
            </a:r>
            <a:endParaRPr lang="en-US" sz="20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id-ID" sz="1800" dirty="0"/>
              <a:t>Yaitu skala yang paling sederhana disusun menurut jenis (kategorinya) atau fungsi bilangan hanya sebagai simbol untuk membedakan karakteristik satu dengan yang lainnya</a:t>
            </a:r>
            <a:r>
              <a:rPr lang="id-ID" sz="1800" dirty="0" smtClean="0"/>
              <a:t>.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 : Data </a:t>
            </a:r>
            <a:r>
              <a:rPr lang="id-ID" sz="1800" dirty="0" smtClean="0"/>
              <a:t>jenis </a:t>
            </a:r>
            <a:r>
              <a:rPr lang="id-ID" sz="1800" dirty="0"/>
              <a:t>kelamin </a:t>
            </a:r>
            <a:r>
              <a:rPr lang="en-US" sz="1800" dirty="0" smtClean="0"/>
              <a:t>: </a:t>
            </a:r>
            <a:r>
              <a:rPr lang="id-ID" sz="1800" dirty="0" smtClean="0"/>
              <a:t>perempuan </a:t>
            </a:r>
            <a:r>
              <a:rPr lang="en-US" sz="1800" dirty="0" smtClean="0"/>
              <a:t> (1)  </a:t>
            </a:r>
            <a:r>
              <a:rPr lang="id-ID" sz="1800" dirty="0" smtClean="0"/>
              <a:t>dan laki-laki</a:t>
            </a:r>
            <a:r>
              <a:rPr lang="en-US" sz="1800" dirty="0" smtClean="0"/>
              <a:t> (2)</a:t>
            </a:r>
          </a:p>
          <a:p>
            <a:pPr marL="109537" indent="0">
              <a:buNone/>
            </a:pPr>
            <a:r>
              <a:rPr lang="en-US" sz="1800" dirty="0" err="1" smtClean="0"/>
              <a:t>Angka</a:t>
            </a:r>
            <a:r>
              <a:rPr lang="en-US" sz="1800" dirty="0" smtClean="0"/>
              <a:t> </a:t>
            </a:r>
            <a:r>
              <a:rPr lang="en-US" sz="1800" dirty="0"/>
              <a:t>1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2 </a:t>
            </a:r>
            <a:r>
              <a:rPr lang="en-US" sz="1800" dirty="0" err="1"/>
              <a:t>merupakan</a:t>
            </a:r>
            <a:r>
              <a:rPr lang="en-US" sz="1800" dirty="0"/>
              <a:t>  </a:t>
            </a:r>
            <a:r>
              <a:rPr lang="en-US" sz="1800" dirty="0" smtClean="0"/>
              <a:t>initial/</a:t>
            </a:r>
            <a:r>
              <a:rPr lang="en-US" sz="1800" dirty="0" err="1" smtClean="0"/>
              <a:t>simbol</a:t>
            </a:r>
            <a:r>
              <a:rPr lang="en-US" sz="1800" dirty="0" smtClean="0"/>
              <a:t> 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kelamin</a:t>
            </a:r>
            <a:r>
              <a:rPr lang="en-US" sz="1800" dirty="0"/>
              <a:t>  </a:t>
            </a:r>
            <a:r>
              <a:rPr lang="en-US" sz="1800" dirty="0" err="1"/>
              <a:t>perempuan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/>
              <a:t>laki-laki</a:t>
            </a:r>
            <a:r>
              <a:rPr lang="en-US" sz="1800" dirty="0" smtClean="0"/>
              <a:t>.  </a:t>
            </a:r>
            <a:r>
              <a:rPr lang="en-US" sz="1800" dirty="0" err="1" smtClean="0"/>
              <a:t>Angka</a:t>
            </a:r>
            <a:r>
              <a:rPr lang="en-US" sz="1800" dirty="0" smtClean="0"/>
              <a:t> </a:t>
            </a:r>
            <a:r>
              <a:rPr lang="en-US" sz="1800" dirty="0"/>
              <a:t>2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berarti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1,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 smtClean="0"/>
              <a:t>angka-angka</a:t>
            </a:r>
            <a:r>
              <a:rPr lang="en-US" sz="1800" dirty="0" smtClean="0"/>
              <a:t> 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simbol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 smtClean="0"/>
              <a:t>.</a:t>
            </a:r>
          </a:p>
          <a:p>
            <a:pPr marL="109537" indent="0">
              <a:buNone/>
            </a:pPr>
            <a:endParaRPr lang="en-US" sz="800" dirty="0" smtClean="0"/>
          </a:p>
          <a:p>
            <a:pPr marL="109537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id-ID" sz="2400" dirty="0" smtClean="0">
                <a:solidFill>
                  <a:srgbClr val="FF0000"/>
                </a:solidFill>
              </a:rPr>
              <a:t>Skala</a:t>
            </a:r>
            <a:r>
              <a:rPr lang="en-US" sz="2400" dirty="0" smtClean="0">
                <a:solidFill>
                  <a:srgbClr val="FF0000"/>
                </a:solidFill>
              </a:rPr>
              <a:t> Ordinal</a:t>
            </a:r>
          </a:p>
          <a:p>
            <a:pPr marL="109537" indent="0">
              <a:buNone/>
            </a:pPr>
            <a:r>
              <a:rPr lang="id-ID" sz="1800" dirty="0"/>
              <a:t>Yaitu skala yang didasarkan pada ranking, </a:t>
            </a:r>
            <a:r>
              <a:rPr lang="id-ID" sz="1800" dirty="0" smtClean="0"/>
              <a:t>diur</a:t>
            </a:r>
            <a:r>
              <a:rPr lang="en-US" sz="1800" dirty="0" smtClean="0"/>
              <a:t>u</a:t>
            </a:r>
            <a:r>
              <a:rPr lang="id-ID" sz="1800" dirty="0" smtClean="0"/>
              <a:t>tkan </a:t>
            </a:r>
            <a:r>
              <a:rPr lang="id-ID" sz="1800" dirty="0"/>
              <a:t>dari jenjang yang lebih tinggi sampai rendah atau sebaliknya</a:t>
            </a:r>
            <a:r>
              <a:rPr lang="id-ID" sz="1800" dirty="0" smtClean="0"/>
              <a:t>.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/>
              <a:t>ujian</a:t>
            </a:r>
            <a:r>
              <a:rPr lang="en-US" sz="1800" dirty="0"/>
              <a:t>  </a:t>
            </a:r>
            <a:r>
              <a:rPr lang="en-US" sz="1800" dirty="0" err="1"/>
              <a:t>akhir</a:t>
            </a:r>
            <a:r>
              <a:rPr lang="en-US" sz="1800" dirty="0"/>
              <a:t>  </a:t>
            </a:r>
            <a:r>
              <a:rPr lang="en-US" sz="1800" dirty="0" err="1"/>
              <a:t>suatu</a:t>
            </a:r>
            <a:r>
              <a:rPr lang="en-US" sz="1800" dirty="0"/>
              <a:t>  SMU </a:t>
            </a:r>
            <a:r>
              <a:rPr lang="en-US" sz="1800" dirty="0" smtClean="0"/>
              <a:t>: </a:t>
            </a:r>
            <a:r>
              <a:rPr lang="en-US" sz="1800" dirty="0" err="1" smtClean="0"/>
              <a:t>Siswa</a:t>
            </a:r>
            <a:r>
              <a:rPr lang="en-US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juara</a:t>
            </a:r>
            <a:r>
              <a:rPr lang="en-US" sz="1800" dirty="0"/>
              <a:t> 1, </a:t>
            </a:r>
            <a:r>
              <a:rPr lang="en-US" sz="1800" dirty="0" err="1"/>
              <a:t>siswa</a:t>
            </a:r>
            <a:r>
              <a:rPr lang="en-US" sz="1800" dirty="0"/>
              <a:t> B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juara</a:t>
            </a:r>
            <a:r>
              <a:rPr lang="en-US" sz="1800" dirty="0"/>
              <a:t> 2,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C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juara</a:t>
            </a:r>
            <a:r>
              <a:rPr lang="en-US" sz="1800" dirty="0"/>
              <a:t> 3. 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smtClean="0"/>
              <a:t>A</a:t>
            </a:r>
            <a:r>
              <a:rPr lang="id-ID" sz="1800" dirty="0" smtClean="0"/>
              <a:t>ngka </a:t>
            </a:r>
            <a:r>
              <a:rPr lang="en-US" sz="1800" dirty="0" smtClean="0"/>
              <a:t>1 </a:t>
            </a:r>
            <a:r>
              <a:rPr lang="id-ID" sz="1800" dirty="0" smtClean="0"/>
              <a:t>mempunyai </a:t>
            </a:r>
            <a:r>
              <a:rPr lang="id-ID" sz="1800" dirty="0"/>
              <a:t>nilai lebih tinggi daripada angka 2 maupun angka </a:t>
            </a:r>
            <a:r>
              <a:rPr lang="id-ID" sz="1800" dirty="0" smtClean="0"/>
              <a:t>3</a:t>
            </a:r>
            <a:r>
              <a:rPr lang="en-US" sz="1800" dirty="0" smtClean="0"/>
              <a:t>,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id-ID" sz="1800" dirty="0"/>
              <a:t>Juara </a:t>
            </a:r>
            <a:r>
              <a:rPr lang="en-US" sz="1800" dirty="0" smtClean="0"/>
              <a:t>1</a:t>
            </a:r>
            <a:r>
              <a:rPr lang="id-ID" sz="1800" dirty="0" smtClean="0"/>
              <a:t> </a:t>
            </a:r>
            <a:r>
              <a:rPr lang="id-ID" sz="1800" dirty="0"/>
              <a:t>tidak berarti mempunyai kemampuan </a:t>
            </a:r>
            <a:r>
              <a:rPr lang="en-US" sz="1800" dirty="0" smtClean="0"/>
              <a:t>2 </a:t>
            </a:r>
            <a:r>
              <a:rPr lang="id-ID" sz="1800" dirty="0" smtClean="0"/>
              <a:t>kali </a:t>
            </a:r>
            <a:r>
              <a:rPr lang="id-ID" sz="1800" dirty="0"/>
              <a:t>lipat </a:t>
            </a:r>
            <a:r>
              <a:rPr lang="id-ID" sz="1800" dirty="0" smtClean="0"/>
              <a:t>dari </a:t>
            </a:r>
            <a:r>
              <a:rPr lang="id-ID" sz="1800" dirty="0"/>
              <a:t>juara </a:t>
            </a:r>
            <a:r>
              <a:rPr lang="en-US" sz="1800" dirty="0" smtClean="0"/>
              <a:t>2</a:t>
            </a:r>
            <a:r>
              <a:rPr lang="id-ID" sz="1800" dirty="0" smtClean="0"/>
              <a:t> maupun  </a:t>
            </a:r>
            <a:r>
              <a:rPr lang="id-ID" sz="1800" dirty="0"/>
              <a:t>mempunyai  kemampuan </a:t>
            </a:r>
            <a:r>
              <a:rPr lang="en-US" sz="1800" dirty="0" smtClean="0"/>
              <a:t>3</a:t>
            </a:r>
            <a:r>
              <a:rPr lang="id-ID" sz="1800" dirty="0" smtClean="0"/>
              <a:t> </a:t>
            </a:r>
            <a:r>
              <a:rPr lang="id-ID" sz="1800" dirty="0"/>
              <a:t>kali lipat dari kemampuan juara </a:t>
            </a:r>
            <a:r>
              <a:rPr lang="en-US" sz="1800" dirty="0" smtClean="0"/>
              <a:t>3</a:t>
            </a:r>
            <a:r>
              <a:rPr lang="id-ID" sz="1800" dirty="0" smtClean="0"/>
              <a:t>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Data </a:t>
            </a:r>
            <a:r>
              <a:rPr lang="en-US" sz="2700" dirty="0" err="1">
                <a:solidFill>
                  <a:srgbClr val="FF0000"/>
                </a:solidFill>
              </a:rPr>
              <a:t>Menurut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Skala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Pengukuran</a:t>
            </a:r>
            <a:r>
              <a:rPr lang="en-US" sz="2700" dirty="0">
                <a:solidFill>
                  <a:srgbClr val="FF0000"/>
                </a:solidFill>
              </a:rPr>
              <a:t> Yang </a:t>
            </a:r>
            <a:r>
              <a:rPr lang="en-US" sz="2700" dirty="0" err="1">
                <a:solidFill>
                  <a:srgbClr val="FF0000"/>
                </a:solidFill>
              </a:rPr>
              <a:t>Digunakan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lvl="2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 </a:t>
            </a:r>
            <a:r>
              <a:rPr lang="id-ID" sz="2400" dirty="0" smtClean="0">
                <a:solidFill>
                  <a:srgbClr val="FF0000"/>
                </a:solidFill>
              </a:rPr>
              <a:t>Skala Interval</a:t>
            </a:r>
            <a:endParaRPr lang="en-US" sz="2000" dirty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skala</a:t>
            </a:r>
            <a:r>
              <a:rPr lang="en-US" sz="1800" dirty="0"/>
              <a:t> yang </a:t>
            </a:r>
            <a:r>
              <a:rPr lang="en-US" sz="1800" dirty="0" err="1"/>
              <a:t>menunjukkan</a:t>
            </a:r>
            <a:r>
              <a:rPr lang="en-US" sz="1800" dirty="0"/>
              <a:t>  </a:t>
            </a:r>
            <a:r>
              <a:rPr lang="en-US" sz="1800" dirty="0" err="1"/>
              <a:t>jarak</a:t>
            </a:r>
            <a:r>
              <a:rPr lang="en-US" sz="1800" dirty="0"/>
              <a:t>  </a:t>
            </a:r>
            <a:r>
              <a:rPr lang="en-US" sz="1800" dirty="0" err="1"/>
              <a:t>antara</a:t>
            </a:r>
            <a:r>
              <a:rPr lang="en-US" sz="1800" dirty="0"/>
              <a:t>  </a:t>
            </a:r>
            <a:r>
              <a:rPr lang="en-US" sz="1800" dirty="0" err="1"/>
              <a:t>satu</a:t>
            </a:r>
            <a:r>
              <a:rPr lang="en-US" sz="1800" dirty="0"/>
              <a:t> data </a:t>
            </a:r>
            <a:r>
              <a:rPr lang="en-US" sz="1800" dirty="0" err="1"/>
              <a:t>dengan</a:t>
            </a:r>
            <a:r>
              <a:rPr lang="en-US" sz="1800" dirty="0"/>
              <a:t> data yang lain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bobot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nol</a:t>
            </a:r>
            <a:r>
              <a:rPr lang="en-US" sz="1800" dirty="0"/>
              <a:t> </a:t>
            </a:r>
            <a:r>
              <a:rPr lang="en-US" sz="1800" dirty="0" err="1"/>
              <a:t>mutlak</a:t>
            </a:r>
            <a:r>
              <a:rPr lang="en-US" sz="1800" dirty="0" smtClean="0"/>
              <a:t>.</a:t>
            </a:r>
          </a:p>
          <a:p>
            <a:pPr marL="109537" indent="0"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 : </a:t>
            </a:r>
            <a:r>
              <a:rPr lang="id-ID" sz="1800" dirty="0"/>
              <a:t>Nilai siswa mempunyai  rentangan  0 sampai  </a:t>
            </a:r>
            <a:r>
              <a:rPr lang="id-ID" sz="1800" dirty="0" smtClean="0"/>
              <a:t>dengan</a:t>
            </a:r>
            <a:r>
              <a:rPr lang="en-US" sz="1800" dirty="0" smtClean="0"/>
              <a:t> </a:t>
            </a:r>
            <a:r>
              <a:rPr lang="id-ID" sz="1800" dirty="0" smtClean="0"/>
              <a:t>10.</a:t>
            </a:r>
            <a:r>
              <a:rPr lang="en-US" sz="1800" dirty="0"/>
              <a:t> </a:t>
            </a:r>
            <a:r>
              <a:rPr lang="en-US" sz="1800" dirty="0" err="1"/>
              <a:t>siswa</a:t>
            </a:r>
            <a:r>
              <a:rPr lang="en-US" sz="1800" dirty="0"/>
              <a:t> yang </a:t>
            </a:r>
            <a:r>
              <a:rPr lang="en-US" sz="1800" dirty="0" err="1"/>
              <a:t>memperoleh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8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2 kali </a:t>
            </a:r>
            <a:r>
              <a:rPr lang="en-US" sz="1800" dirty="0" err="1"/>
              <a:t>siswa</a:t>
            </a:r>
            <a:r>
              <a:rPr lang="en-US" sz="1800" dirty="0"/>
              <a:t> yang </a:t>
            </a:r>
            <a:r>
              <a:rPr lang="en-US" sz="1800" dirty="0" err="1"/>
              <a:t>memperoleh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smtClean="0"/>
              <a:t>4. </a:t>
            </a:r>
            <a:r>
              <a:rPr lang="id-ID" sz="1800" dirty="0"/>
              <a:t>Tetapi siswa yang memperoleh  nilai  0 berarti  bukan tidak mempunyai pengetahuan  sama   sekali  tentang  yang   </a:t>
            </a:r>
            <a:r>
              <a:rPr lang="id-ID" sz="1800" dirty="0" smtClean="0"/>
              <a:t>diujikan</a:t>
            </a:r>
            <a:r>
              <a:rPr lang="en-US" sz="1800" dirty="0" smtClean="0"/>
              <a:t>.</a:t>
            </a:r>
          </a:p>
          <a:p>
            <a:pPr marL="109537" indent="0">
              <a:buNone/>
            </a:pPr>
            <a:r>
              <a:rPr lang="en-US" sz="1800" dirty="0" err="1" smtClean="0"/>
              <a:t>Temperaatur</a:t>
            </a:r>
            <a:r>
              <a:rPr lang="en-US" sz="1800" dirty="0" smtClean="0"/>
              <a:t> </a:t>
            </a:r>
            <a:r>
              <a:rPr lang="en-US" sz="1800" dirty="0" err="1" smtClean="0"/>
              <a:t>udara</a:t>
            </a:r>
            <a:r>
              <a:rPr lang="en-US" sz="1800" dirty="0" smtClean="0"/>
              <a:t> 15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C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setengahnya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panas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 </a:t>
            </a:r>
            <a:r>
              <a:rPr lang="en-US" sz="1800" dirty="0" smtClean="0"/>
              <a:t>30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C.</a:t>
            </a:r>
          </a:p>
          <a:p>
            <a:pPr marL="109537" indent="0">
              <a:buNone/>
            </a:pPr>
            <a:endParaRPr lang="en-US" sz="800" dirty="0" smtClean="0"/>
          </a:p>
          <a:p>
            <a:pPr marL="109537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id-ID" sz="2400" dirty="0" smtClean="0">
                <a:solidFill>
                  <a:srgbClr val="FF0000"/>
                </a:solidFill>
              </a:rPr>
              <a:t>Skala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Rasio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id-ID" sz="1800" dirty="0"/>
              <a:t>Yaitu skala pengukuran yang mempunyai nilai nol mutlak dan mempunyai jarak yang </a:t>
            </a:r>
            <a:r>
              <a:rPr lang="id-ID" sz="1800" dirty="0" smtClean="0"/>
              <a:t>sama</a:t>
            </a:r>
            <a:r>
              <a:rPr lang="en-US" sz="1800" dirty="0"/>
              <a:t>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matematik</a:t>
            </a:r>
            <a:r>
              <a:rPr lang="en-US" sz="1800" dirty="0" smtClean="0"/>
              <a:t> (</a:t>
            </a:r>
            <a:r>
              <a:rPr lang="en-US" sz="1800" dirty="0" err="1" smtClean="0"/>
              <a:t>jumlah</a:t>
            </a:r>
            <a:r>
              <a:rPr lang="en-US" sz="1800" dirty="0" smtClean="0"/>
              <a:t>, </a:t>
            </a:r>
            <a:r>
              <a:rPr lang="en-US" sz="1800" dirty="0" err="1" smtClean="0"/>
              <a:t>kurang</a:t>
            </a:r>
            <a:r>
              <a:rPr lang="en-US" sz="1800" dirty="0" smtClean="0"/>
              <a:t>, kali, </a:t>
            </a:r>
            <a:r>
              <a:rPr lang="en-US" sz="1800" dirty="0" err="1" smtClean="0"/>
              <a:t>bagi</a:t>
            </a:r>
            <a:r>
              <a:rPr lang="en-US" sz="1800" dirty="0" smtClean="0"/>
              <a:t>)</a:t>
            </a:r>
          </a:p>
          <a:p>
            <a:pPr marL="109537" indent="0">
              <a:buNone/>
            </a:pPr>
            <a:r>
              <a:rPr lang="en-US" sz="1800" dirty="0" err="1"/>
              <a:t>Contoh</a:t>
            </a:r>
            <a:r>
              <a:rPr lang="en-US" sz="1800" dirty="0"/>
              <a:t> : </a:t>
            </a: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berat</a:t>
            </a:r>
            <a:r>
              <a:rPr lang="en-US" sz="1800" dirty="0"/>
              <a:t>,  </a:t>
            </a:r>
            <a:r>
              <a:rPr lang="en-US" sz="1800" dirty="0" err="1"/>
              <a:t>panjang</a:t>
            </a:r>
            <a:r>
              <a:rPr lang="en-US" sz="1800" dirty="0"/>
              <a:t>/</a:t>
            </a:r>
            <a:r>
              <a:rPr lang="en-US" sz="1800" dirty="0" err="1"/>
              <a:t>lebar</a:t>
            </a:r>
            <a:r>
              <a:rPr lang="en-US" sz="1800" dirty="0"/>
              <a:t>,  </a:t>
            </a:r>
            <a:r>
              <a:rPr lang="en-US" sz="1800" dirty="0" err="1"/>
              <a:t>umur</a:t>
            </a:r>
            <a:r>
              <a:rPr lang="en-US" sz="1800" dirty="0"/>
              <a:t>,  </a:t>
            </a:r>
            <a:r>
              <a:rPr lang="en-US" sz="1800" dirty="0" err="1"/>
              <a:t>dll</a:t>
            </a:r>
            <a:r>
              <a:rPr lang="en-US" sz="1800" dirty="0"/>
              <a:t>. 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err="1" smtClean="0"/>
              <a:t>Seseorang</a:t>
            </a:r>
            <a:r>
              <a:rPr lang="en-US" sz="1800" dirty="0" smtClean="0"/>
              <a:t> </a:t>
            </a:r>
            <a:r>
              <a:rPr lang="en-US" sz="1800" dirty="0"/>
              <a:t>yang </a:t>
            </a:r>
            <a:r>
              <a:rPr lang="en-US" sz="1800" dirty="0" err="1"/>
              <a:t>mempunyai</a:t>
            </a:r>
            <a:r>
              <a:rPr lang="en-US" sz="1800" dirty="0"/>
              <a:t>  </a:t>
            </a:r>
            <a:r>
              <a:rPr lang="en-US" sz="1800" dirty="0" err="1"/>
              <a:t>berat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100 kg </a:t>
            </a:r>
            <a:r>
              <a:rPr lang="en-US" sz="1800" dirty="0" err="1"/>
              <a:t>adalah</a:t>
            </a:r>
            <a:r>
              <a:rPr lang="en-US" sz="1800" dirty="0"/>
              <a:t>  2 </a:t>
            </a:r>
            <a:r>
              <a:rPr lang="en-US" sz="1800" dirty="0" smtClean="0"/>
              <a:t>kali </a:t>
            </a:r>
            <a:r>
              <a:rPr lang="en-US" sz="1800" dirty="0" err="1"/>
              <a:t>beratnya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orang yang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berat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50 kg.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berat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nol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benar-benar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berat</a:t>
            </a:r>
            <a:r>
              <a:rPr lang="en-US" sz="1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Data </a:t>
            </a:r>
            <a:r>
              <a:rPr lang="en-US" sz="2700" dirty="0" err="1">
                <a:solidFill>
                  <a:srgbClr val="FF0000"/>
                </a:solidFill>
              </a:rPr>
              <a:t>Menurut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Skala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Pengukuran</a:t>
            </a:r>
            <a:r>
              <a:rPr lang="en-US" sz="2700" dirty="0">
                <a:solidFill>
                  <a:srgbClr val="FF0000"/>
                </a:solidFill>
              </a:rPr>
              <a:t> Yang </a:t>
            </a:r>
            <a:r>
              <a:rPr lang="en-US" sz="2700" dirty="0" err="1">
                <a:solidFill>
                  <a:srgbClr val="FF0000"/>
                </a:solidFill>
              </a:rPr>
              <a:t>Digunakan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marL="109537" lvl="0" indent="0">
              <a:buNone/>
            </a:pPr>
            <a:r>
              <a:rPr lang="en-US" sz="2000" b="1" dirty="0" smtClean="0"/>
              <a:t>1. </a:t>
            </a:r>
            <a:r>
              <a:rPr lang="en-US" sz="2000" b="1" dirty="0" err="1" smtClean="0">
                <a:solidFill>
                  <a:srgbClr val="FF0000"/>
                </a:solidFill>
              </a:rPr>
              <a:t>Sensus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data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endParaRPr lang="en-US" sz="2000" dirty="0" smtClean="0"/>
          </a:p>
          <a:p>
            <a:pPr marL="457200" lvl="0" indent="0">
              <a:buNone/>
            </a:pP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</a:t>
            </a:r>
            <a:r>
              <a:rPr lang="en-US" sz="2000" dirty="0" err="1"/>
              <a:t>diselidiki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persatu</a:t>
            </a:r>
            <a:r>
              <a:rPr lang="en-US" sz="2000" dirty="0"/>
              <a:t>. </a:t>
            </a:r>
          </a:p>
          <a:p>
            <a:pPr marL="457200" indent="0">
              <a:buNone/>
            </a:pPr>
            <a:r>
              <a:rPr lang="en-US" sz="2000" dirty="0"/>
              <a:t>Data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</a:t>
            </a:r>
            <a:r>
              <a:rPr lang="en-US" sz="2000" dirty="0" err="1"/>
              <a:t>sensus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parameter</a:t>
            </a:r>
            <a:r>
              <a:rPr lang="en-US" sz="2000" dirty="0"/>
              <a:t>.</a:t>
            </a:r>
          </a:p>
          <a:p>
            <a:pPr marL="457200" indent="0">
              <a:spcAft>
                <a:spcPts val="600"/>
              </a:spcAft>
              <a:buNone/>
            </a:pPr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en-US" sz="2000" dirty="0" err="1"/>
              <a:t>sensus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endParaRPr lang="en-US" sz="2000" dirty="0"/>
          </a:p>
          <a:p>
            <a:pPr marL="109537" lvl="0" indent="0">
              <a:buNone/>
            </a:pPr>
            <a:r>
              <a:rPr lang="en-US" sz="2000" b="1" dirty="0" smtClean="0"/>
              <a:t>2. </a:t>
            </a:r>
            <a:r>
              <a:rPr lang="en-US" sz="2000" b="1" dirty="0" smtClean="0">
                <a:solidFill>
                  <a:srgbClr val="FF0000"/>
                </a:solidFill>
              </a:rPr>
              <a:t>Sampling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data </a:t>
            </a:r>
            <a:r>
              <a:rPr lang="en-US" sz="2000" dirty="0" err="1"/>
              <a:t>apabila</a:t>
            </a:r>
            <a:r>
              <a:rPr lang="en-US" sz="2000" dirty="0"/>
              <a:t> yang </a:t>
            </a:r>
            <a:endParaRPr lang="en-US" sz="2000" dirty="0" smtClean="0"/>
          </a:p>
          <a:p>
            <a:pPr marL="457200" lvl="0" indent="0">
              <a:buNone/>
            </a:pPr>
            <a:r>
              <a:rPr lang="en-US" sz="2000" dirty="0" err="1" smtClean="0"/>
              <a:t>diselidiki</a:t>
            </a:r>
            <a:r>
              <a:rPr lang="en-US" sz="2000" dirty="0" smtClean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element </a:t>
            </a:r>
            <a:r>
              <a:rPr lang="en-US" sz="2000" b="1" dirty="0" err="1">
                <a:solidFill>
                  <a:srgbClr val="FF0000"/>
                </a:solidFill>
              </a:rPr>
              <a:t>sampe</a:t>
            </a:r>
            <a:r>
              <a:rPr lang="en-US" sz="2000" dirty="0" err="1">
                <a:solidFill>
                  <a:srgbClr val="FF0000"/>
                </a:solidFill>
              </a:rPr>
              <a:t>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.</a:t>
            </a:r>
          </a:p>
          <a:p>
            <a:pPr marL="457200" indent="0">
              <a:buNone/>
            </a:pPr>
            <a:r>
              <a:rPr lang="en-US" sz="2000" dirty="0"/>
              <a:t>Data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sampling </a:t>
            </a:r>
            <a:r>
              <a:rPr lang="en-US" sz="2000" dirty="0" err="1"/>
              <a:t>merupakan</a:t>
            </a:r>
            <a:r>
              <a:rPr lang="en-US" sz="2000" dirty="0"/>
              <a:t> data </a:t>
            </a:r>
            <a:r>
              <a:rPr lang="en-US" sz="2000" dirty="0" err="1"/>
              <a:t>perkiraan</a:t>
            </a:r>
            <a:r>
              <a:rPr lang="en-US" sz="2000" dirty="0"/>
              <a:t> (</a:t>
            </a:r>
            <a:r>
              <a:rPr lang="en-US" sz="2000" dirty="0" err="1"/>
              <a:t>estimasi</a:t>
            </a:r>
            <a:r>
              <a:rPr lang="en-US" sz="2000" dirty="0"/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nilai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statistik</a:t>
            </a:r>
            <a:r>
              <a:rPr lang="en-US" sz="2000" dirty="0"/>
              <a:t>.</a:t>
            </a:r>
          </a:p>
          <a:p>
            <a:pPr marL="457200" indent="0">
              <a:spcAft>
                <a:spcPts val="600"/>
              </a:spcAft>
              <a:buNone/>
            </a:pPr>
            <a:r>
              <a:rPr lang="en-US" sz="2000" dirty="0" err="1"/>
              <a:t>Contoh</a:t>
            </a:r>
            <a:r>
              <a:rPr lang="en-US" sz="2000" dirty="0"/>
              <a:t> : survey </a:t>
            </a:r>
            <a:r>
              <a:rPr lang="en-US" sz="2000" dirty="0" err="1"/>
              <a:t>pelanggan</a:t>
            </a:r>
            <a:r>
              <a:rPr lang="en-US" sz="2000" dirty="0"/>
              <a:t> (survey </a:t>
            </a:r>
            <a:r>
              <a:rPr lang="en-US" sz="2000" dirty="0" err="1"/>
              <a:t>pemasaran</a:t>
            </a:r>
            <a:r>
              <a:rPr lang="en-US" sz="2000" dirty="0" smtClean="0"/>
              <a:t>).</a:t>
            </a:r>
          </a:p>
          <a:p>
            <a:pPr marL="109537" indent="0">
              <a:buNone/>
            </a:pPr>
            <a:r>
              <a:rPr lang="en-US" sz="2000" b="1" dirty="0" err="1"/>
              <a:t>Istilah-istilah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statistik</a:t>
            </a:r>
            <a:r>
              <a:rPr lang="en-US" sz="2000" dirty="0"/>
              <a:t>:</a:t>
            </a:r>
          </a:p>
          <a:p>
            <a:pPr lvl="0"/>
            <a:r>
              <a:rPr lang="en-US" sz="2000" b="1" dirty="0" err="1">
                <a:solidFill>
                  <a:srgbClr val="FF0000"/>
                </a:solidFill>
              </a:rPr>
              <a:t>Populasi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Notasi</a:t>
            </a:r>
            <a:r>
              <a:rPr lang="en-US" sz="2000" dirty="0"/>
              <a:t> : N)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pengamatan</a:t>
            </a:r>
            <a:r>
              <a:rPr lang="en-US" sz="2000" dirty="0"/>
              <a:t> </a:t>
            </a:r>
          </a:p>
          <a:p>
            <a:pPr lvl="0"/>
            <a:r>
              <a:rPr lang="en-US" sz="2000" b="1" dirty="0" err="1">
                <a:solidFill>
                  <a:srgbClr val="FF0000"/>
                </a:solidFill>
              </a:rPr>
              <a:t>Sampel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Notasi</a:t>
            </a:r>
            <a:r>
              <a:rPr lang="en-US" sz="2000" dirty="0"/>
              <a:t>: n)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endParaRPr lang="en-US" sz="2000" dirty="0"/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Parameter</a:t>
            </a:r>
            <a:r>
              <a:rPr lang="en-US" sz="2000" dirty="0"/>
              <a:t>: </a:t>
            </a: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 (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),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data </a:t>
            </a:r>
            <a:r>
              <a:rPr lang="en-US" sz="2000" dirty="0" err="1"/>
              <a:t>sebenarnya</a:t>
            </a:r>
            <a:endParaRPr lang="en-US" sz="2000" dirty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Nilai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Statistik</a:t>
            </a:r>
            <a:r>
              <a:rPr lang="en-US" sz="2000" dirty="0" smtClean="0"/>
              <a:t>  :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 smtClean="0"/>
              <a:t>dugaan</a:t>
            </a:r>
            <a:r>
              <a:rPr lang="en-US" sz="2000" dirty="0" smtClean="0"/>
              <a:t> (</a:t>
            </a:r>
            <a:r>
              <a:rPr lang="en-US" sz="2000" dirty="0" err="1" smtClean="0"/>
              <a:t>estimasi</a:t>
            </a:r>
            <a:r>
              <a:rPr lang="en-US" sz="2000" dirty="0" smtClean="0"/>
              <a:t>)</a:t>
            </a:r>
            <a:endParaRPr lang="en-US" sz="20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effectLst/>
                <a:latin typeface="Arial Black" pitchFamily="34" charset="0"/>
              </a:rPr>
              <a:t>Metode</a:t>
            </a:r>
            <a:r>
              <a:rPr lang="en-US" sz="3200" dirty="0">
                <a:effectLst/>
                <a:latin typeface="Arial Black" pitchFamily="34" charset="0"/>
              </a:rPr>
              <a:t> </a:t>
            </a:r>
            <a:r>
              <a:rPr lang="en-US" sz="3200" dirty="0" err="1">
                <a:effectLst/>
                <a:latin typeface="Arial Black" pitchFamily="34" charset="0"/>
              </a:rPr>
              <a:t>Pengumpulan</a:t>
            </a:r>
            <a:r>
              <a:rPr lang="en-US" sz="3200" dirty="0">
                <a:effectLst/>
                <a:latin typeface="Arial Black" pitchFamily="34" charset="0"/>
              </a:rPr>
              <a:t> Data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5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879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(daftar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) : Referensi (</a:t>
            </a:r>
            <a:r>
              <a:rPr lang="id-ID" sz="2400" i="1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id-ID" sz="2400" i="1" dirty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) , Ikhtisar,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Kontingensi, &amp; Distribusi frekuensi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Grafik atau Diagram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grafik pencar, 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, batang/balok, lingkaran,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peta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(cartogram), piktogram (gambar/simbol)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Angka-angka atau nilai-nilai statitstik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: rata-rata, median, modus, varians, standar deviasi (simpangan baku), kuartil, dll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id-ID" sz="4400" dirty="0">
                <a:latin typeface="Times New Roman" pitchFamily="18" charset="0"/>
                <a:cs typeface="Times New Roman" pitchFamily="18" charset="0"/>
              </a:rPr>
              <a:t>Cara </a:t>
            </a:r>
            <a:r>
              <a:rPr lang="id-ID" sz="4400" dirty="0" smtClean="0">
                <a:latin typeface="Times New Roman" pitchFamily="18" charset="0"/>
                <a:cs typeface="Times New Roman" pitchFamily="18" charset="0"/>
              </a:rPr>
              <a:t>Penyajian Data Statistik</a:t>
            </a:r>
            <a:endParaRPr lang="id-ID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6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1"/>
            <a:ext cx="87630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effectLst/>
              </a:rPr>
              <a:t>TABEL STATISTIK</a:t>
            </a:r>
            <a:endParaRPr lang="en-US" sz="54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b="1" dirty="0" smtClean="0"/>
              <a:t>PERTEMUAN 1</a:t>
            </a:r>
            <a:r>
              <a:rPr lang="en-US" dirty="0" smtClean="0"/>
              <a:t> 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819400" y="5726113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By : BIDA SARI,  SP, MSi</a:t>
            </a:r>
            <a:endParaRPr lang="en-US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 marL="109537" indent="0">
              <a:spcAft>
                <a:spcPts val="600"/>
              </a:spcAft>
              <a:buNone/>
            </a:pPr>
            <a:r>
              <a:rPr lang="en-US" sz="2600" b="1" dirty="0" err="1">
                <a:solidFill>
                  <a:srgbClr val="FF0000"/>
                </a:solidFill>
              </a:rPr>
              <a:t>Tabel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 smtClean="0"/>
              <a:t>kumpulan</a:t>
            </a:r>
            <a:r>
              <a:rPr lang="en-US" sz="2600" dirty="0" smtClean="0"/>
              <a:t> </a:t>
            </a:r>
            <a:r>
              <a:rPr lang="en-US" sz="2600" dirty="0" err="1"/>
              <a:t>angka-angka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data yang </a:t>
            </a:r>
            <a:r>
              <a:rPr lang="en-US" sz="2600" dirty="0" err="1"/>
              <a:t>disusun</a:t>
            </a:r>
            <a:r>
              <a:rPr lang="en-US" sz="2600" dirty="0"/>
              <a:t> </a:t>
            </a:r>
            <a:r>
              <a:rPr lang="en-US" sz="2600" dirty="0" err="1"/>
              <a:t>menurut</a:t>
            </a:r>
            <a:r>
              <a:rPr lang="en-US" sz="2600" dirty="0"/>
              <a:t>  </a:t>
            </a:r>
            <a:r>
              <a:rPr lang="en-US" sz="2600" dirty="0" err="1" smtClean="0"/>
              <a:t>karakteristik-karaktersistik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kategori-kategori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.</a:t>
            </a:r>
            <a:endParaRPr lang="en-US" sz="2600" dirty="0"/>
          </a:p>
          <a:p>
            <a:pPr marL="109537" indent="0">
              <a:spcAft>
                <a:spcPts val="1200"/>
              </a:spcAft>
              <a:buNone/>
            </a:pPr>
            <a:r>
              <a:rPr lang="en-US" sz="2400" dirty="0" err="1"/>
              <a:t>Contoh</a:t>
            </a:r>
            <a:r>
              <a:rPr lang="en-US" sz="2400" dirty="0"/>
              <a:t> : 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.</a:t>
            </a:r>
          </a:p>
          <a:p>
            <a:pPr marL="109537" indent="0">
              <a:buNone/>
            </a:pP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b="1" dirty="0" err="1"/>
              <a:t>cara</a:t>
            </a:r>
            <a:r>
              <a:rPr lang="en-US" sz="2600" b="1" dirty="0"/>
              <a:t> </a:t>
            </a:r>
            <a:r>
              <a:rPr lang="en-US" sz="2600" b="1" dirty="0" err="1"/>
              <a:t>penyusunan</a:t>
            </a:r>
            <a:r>
              <a:rPr lang="en-US" sz="2600" b="1" dirty="0"/>
              <a:t> </a:t>
            </a:r>
            <a:r>
              <a:rPr lang="en-US" sz="2600" dirty="0"/>
              <a:t>table :</a:t>
            </a:r>
          </a:p>
          <a:p>
            <a:pPr marL="109537" indent="0">
              <a:buNone/>
            </a:pPr>
            <a:r>
              <a:rPr lang="en-US" sz="2600" dirty="0"/>
              <a:t>1.  </a:t>
            </a:r>
            <a:r>
              <a:rPr lang="en-US" sz="2600" dirty="0" err="1"/>
              <a:t>Penyusunan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alfabetis</a:t>
            </a:r>
            <a:r>
              <a:rPr lang="en-US" sz="2600" dirty="0"/>
              <a:t> </a:t>
            </a:r>
          </a:p>
          <a:p>
            <a:pPr marL="109537" indent="0">
              <a:buNone/>
            </a:pPr>
            <a:r>
              <a:rPr lang="en-US" sz="2600" dirty="0"/>
              <a:t>2.  </a:t>
            </a:r>
            <a:r>
              <a:rPr lang="en-US" sz="2600" dirty="0" err="1"/>
              <a:t>Penyusunan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geografis</a:t>
            </a:r>
            <a:endParaRPr lang="en-US" sz="2600" dirty="0"/>
          </a:p>
          <a:p>
            <a:pPr marL="109537" indent="0">
              <a:buNone/>
            </a:pPr>
            <a:r>
              <a:rPr lang="en-US" sz="2600" dirty="0"/>
              <a:t>3.  </a:t>
            </a:r>
            <a:r>
              <a:rPr lang="en-US" sz="2600" dirty="0" err="1"/>
              <a:t>Penyusunan</a:t>
            </a:r>
            <a:r>
              <a:rPr lang="en-US" sz="2600" dirty="0"/>
              <a:t> </a:t>
            </a:r>
            <a:r>
              <a:rPr lang="en-US" sz="2600" dirty="0" err="1"/>
              <a:t>menurut</a:t>
            </a:r>
            <a:r>
              <a:rPr lang="en-US" sz="2600" dirty="0"/>
              <a:t> </a:t>
            </a:r>
            <a:r>
              <a:rPr lang="en-US" sz="2600" dirty="0" err="1"/>
              <a:t>besaran</a:t>
            </a:r>
            <a:r>
              <a:rPr lang="en-US" sz="2600" dirty="0"/>
              <a:t> </a:t>
            </a:r>
            <a:r>
              <a:rPr lang="en-US" sz="2600" dirty="0" err="1"/>
              <a:t>angka</a:t>
            </a:r>
            <a:endParaRPr lang="en-US" sz="2600" dirty="0"/>
          </a:p>
          <a:p>
            <a:pPr marL="109537" indent="0">
              <a:buNone/>
            </a:pPr>
            <a:r>
              <a:rPr lang="en-US" sz="2600" dirty="0"/>
              <a:t>4.  </a:t>
            </a:r>
            <a:r>
              <a:rPr lang="en-US" sz="2600" dirty="0" err="1"/>
              <a:t>Penyusunan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historis</a:t>
            </a:r>
            <a:endParaRPr lang="en-US" sz="2600" dirty="0"/>
          </a:p>
          <a:p>
            <a:pPr marL="109537" indent="0">
              <a:buNone/>
            </a:pPr>
            <a:r>
              <a:rPr lang="en-US" sz="2600" dirty="0"/>
              <a:t>5.  </a:t>
            </a:r>
            <a:r>
              <a:rPr lang="en-US" sz="2600" dirty="0" err="1"/>
              <a:t>Penyusunan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dasar</a:t>
            </a:r>
            <a:r>
              <a:rPr lang="en-US" sz="2600" dirty="0"/>
              <a:t> </a:t>
            </a:r>
            <a:r>
              <a:rPr lang="en-US" sz="2600" dirty="0" err="1"/>
              <a:t>kelas-kelas</a:t>
            </a:r>
            <a:r>
              <a:rPr lang="en-US" sz="2600" dirty="0"/>
              <a:t> yang </a:t>
            </a:r>
            <a:r>
              <a:rPr lang="en-US" sz="2600" dirty="0" err="1"/>
              <a:t>lazim</a:t>
            </a:r>
            <a:endParaRPr lang="en-US" sz="2600" dirty="0"/>
          </a:p>
          <a:p>
            <a:pPr marL="109537" indent="0">
              <a:buNone/>
            </a:pPr>
            <a:r>
              <a:rPr lang="en-US" sz="2600" dirty="0"/>
              <a:t>6.  </a:t>
            </a:r>
            <a:r>
              <a:rPr lang="en-US" sz="2600" dirty="0" err="1"/>
              <a:t>Penyusunan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progresif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  <a:latin typeface="Arial Rounded MT Bold" pitchFamily="34" charset="0"/>
              </a:rPr>
              <a:t>TABEL </a:t>
            </a:r>
            <a:r>
              <a:rPr lang="en-US" dirty="0">
                <a:effectLst/>
                <a:latin typeface="Arial Rounded MT Bold" pitchFamily="34" charset="0"/>
              </a:rPr>
              <a:t>STATISTIK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0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1"/>
            <a:ext cx="87630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effectLst/>
              </a:rPr>
              <a:t>GRAFIK </a:t>
            </a:r>
            <a:r>
              <a:rPr lang="en-US" sz="6600" dirty="0" smtClean="0">
                <a:effectLst/>
              </a:rPr>
              <a:t>STATISTIK</a:t>
            </a:r>
            <a:endParaRPr lang="en-US" sz="54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b="1" dirty="0" smtClean="0"/>
              <a:t>PERTEMUAN 1</a:t>
            </a:r>
            <a:r>
              <a:rPr lang="en-US" dirty="0" smtClean="0"/>
              <a:t> 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819400" y="5726113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By : BIDA SARI,  SP, MSi</a:t>
            </a:r>
            <a:endParaRPr lang="en-US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r>
              <a:rPr lang="en-US" sz="2200" b="1" dirty="0" err="1" smtClean="0"/>
              <a:t>Statistik</a:t>
            </a:r>
            <a:r>
              <a:rPr lang="en-US" sz="2200" b="1" dirty="0" smtClean="0"/>
              <a:t> 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arti</a:t>
            </a:r>
            <a:r>
              <a:rPr lang="en-US" sz="2200" b="1" dirty="0"/>
              <a:t> </a:t>
            </a:r>
            <a:r>
              <a:rPr lang="en-US" sz="2200" b="1" dirty="0" err="1"/>
              <a:t>sempit</a:t>
            </a:r>
            <a:r>
              <a:rPr lang="en-US" sz="2200" b="1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: </a:t>
            </a:r>
            <a:r>
              <a:rPr lang="en-US" sz="2200" dirty="0" err="1"/>
              <a:t>ringkasan</a:t>
            </a:r>
            <a:r>
              <a:rPr lang="en-US" sz="2200" dirty="0"/>
              <a:t> data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maupun</a:t>
            </a:r>
            <a:r>
              <a:rPr lang="en-US" sz="2200" dirty="0"/>
              <a:t> non </a:t>
            </a:r>
            <a:r>
              <a:rPr lang="en-US" sz="2200" dirty="0" err="1" smtClean="0"/>
              <a:t>bilangan</a:t>
            </a:r>
            <a:endParaRPr lang="en-US" sz="2200" dirty="0" smtClean="0"/>
          </a:p>
          <a:p>
            <a:r>
              <a:rPr lang="en-US" sz="2200" dirty="0" err="1" smtClean="0"/>
              <a:t>Contoh</a:t>
            </a:r>
            <a:r>
              <a:rPr lang="en-US" sz="2200" dirty="0" smtClean="0"/>
              <a:t> </a:t>
            </a:r>
            <a:r>
              <a:rPr lang="en-US" sz="2200" dirty="0"/>
              <a:t>:  data </a:t>
            </a:r>
            <a:r>
              <a:rPr lang="en-US" sz="2200" dirty="0" smtClean="0"/>
              <a:t>statistic</a:t>
            </a:r>
          </a:p>
          <a:p>
            <a:endParaRPr lang="en-US" sz="1000" dirty="0"/>
          </a:p>
          <a:p>
            <a:r>
              <a:rPr lang="en-US" sz="2200" b="1" dirty="0" err="1"/>
              <a:t>Statistik</a:t>
            </a:r>
            <a:r>
              <a:rPr lang="en-US" sz="2200" b="1" dirty="0"/>
              <a:t>  </a:t>
            </a:r>
            <a:r>
              <a:rPr lang="en-US" sz="2200" b="1" dirty="0" err="1"/>
              <a:t>dalam</a:t>
            </a:r>
            <a:r>
              <a:rPr lang="en-US" sz="2200" b="1" dirty="0"/>
              <a:t> </a:t>
            </a:r>
            <a:r>
              <a:rPr lang="en-US" sz="2200" b="1" dirty="0" err="1"/>
              <a:t>arti</a:t>
            </a:r>
            <a:r>
              <a:rPr lang="en-US" sz="2200" b="1" dirty="0"/>
              <a:t> </a:t>
            </a:r>
            <a:r>
              <a:rPr lang="en-US" sz="2200" b="1" dirty="0" err="1"/>
              <a:t>luas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: 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ilmu</a:t>
            </a:r>
            <a:r>
              <a:rPr lang="en-US" sz="2200" dirty="0"/>
              <a:t> yang </a:t>
            </a:r>
            <a:r>
              <a:rPr lang="en-US" sz="2200" dirty="0" err="1"/>
              <a:t>mempelajari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pengumpulan</a:t>
            </a:r>
            <a:r>
              <a:rPr lang="en-US" sz="2200" dirty="0"/>
              <a:t>,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, </a:t>
            </a:r>
            <a:r>
              <a:rPr lang="en-US" sz="2200" dirty="0" err="1"/>
              <a:t>pengelompokan</a:t>
            </a:r>
            <a:r>
              <a:rPr lang="en-US" sz="2200" dirty="0"/>
              <a:t>, </a:t>
            </a:r>
            <a:r>
              <a:rPr lang="en-US" sz="2200" dirty="0" err="1"/>
              <a:t>penyajian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analisis</a:t>
            </a:r>
            <a:r>
              <a:rPr lang="en-US" sz="2200" dirty="0"/>
              <a:t> data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pengambilan</a:t>
            </a:r>
            <a:r>
              <a:rPr lang="en-US" sz="2200" dirty="0"/>
              <a:t> </a:t>
            </a:r>
            <a:r>
              <a:rPr lang="en-US" sz="2200" dirty="0" err="1"/>
              <a:t>kesimpulan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 smtClean="0"/>
              <a:t>menyeluruh</a:t>
            </a:r>
            <a:r>
              <a:rPr lang="en-US" sz="2200" dirty="0" smtClean="0"/>
              <a:t>.</a:t>
            </a:r>
          </a:p>
          <a:p>
            <a:endParaRPr lang="en-US" sz="1000" dirty="0" smtClean="0"/>
          </a:p>
          <a:p>
            <a:r>
              <a:rPr lang="en-US" sz="2200" b="1" dirty="0" err="1"/>
              <a:t>Statistika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 smtClean="0"/>
              <a:t>metodologi</a:t>
            </a:r>
            <a:r>
              <a:rPr lang="en-US" sz="2200" dirty="0" smtClean="0"/>
              <a:t>/</a:t>
            </a:r>
            <a:r>
              <a:rPr lang="en-US" sz="2200" dirty="0" err="1" smtClean="0"/>
              <a:t>ilmu</a:t>
            </a:r>
            <a:r>
              <a:rPr lang="en-US" sz="2200" dirty="0" smtClean="0"/>
              <a:t> </a:t>
            </a:r>
            <a:r>
              <a:rPr lang="en-US" sz="2200" dirty="0" err="1"/>
              <a:t>pemecahan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statistic yang </a:t>
            </a:r>
            <a:r>
              <a:rPr lang="en-US" sz="2200" dirty="0" err="1"/>
              <a:t>meliputi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pengumpulan</a:t>
            </a:r>
            <a:r>
              <a:rPr lang="en-US" sz="2200" dirty="0"/>
              <a:t> data, </a:t>
            </a:r>
            <a:r>
              <a:rPr lang="en-US" sz="2200" dirty="0" err="1"/>
              <a:t>pengolahan</a:t>
            </a:r>
            <a:r>
              <a:rPr lang="en-US" sz="2200" dirty="0"/>
              <a:t> data, </a:t>
            </a:r>
            <a:r>
              <a:rPr lang="en-US" sz="2200" dirty="0" err="1"/>
              <a:t>analisa</a:t>
            </a:r>
            <a:r>
              <a:rPr lang="en-US" sz="2200" dirty="0"/>
              <a:t> data,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penarikan</a:t>
            </a:r>
            <a:r>
              <a:rPr lang="en-US" sz="2200" dirty="0"/>
              <a:t> </a:t>
            </a:r>
            <a:r>
              <a:rPr lang="en-US" sz="2200" dirty="0" err="1"/>
              <a:t>kesimpulan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kumpulan</a:t>
            </a:r>
            <a:r>
              <a:rPr lang="en-US" sz="2200" dirty="0"/>
              <a:t> data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penganalisaan</a:t>
            </a:r>
            <a:r>
              <a:rPr lang="en-US" sz="2200" dirty="0"/>
              <a:t> yang </a:t>
            </a:r>
            <a:r>
              <a:rPr lang="en-US" sz="2200" dirty="0" err="1"/>
              <a:t>dilakukan</a:t>
            </a:r>
            <a:r>
              <a:rPr lang="en-US" sz="2200" dirty="0"/>
              <a:t>.</a:t>
            </a:r>
          </a:p>
          <a:p>
            <a:r>
              <a:rPr lang="en-US" sz="2400" dirty="0" smtClean="0"/>
              <a:t>                  </a:t>
            </a:r>
            <a:r>
              <a:rPr lang="en-US" sz="2400" dirty="0" err="1" smtClean="0"/>
              <a:t>Statistika</a:t>
            </a:r>
            <a:r>
              <a:rPr lang="en-US" sz="2400" dirty="0" smtClean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ilmunya</a:t>
            </a:r>
            <a:r>
              <a:rPr lang="en-US" sz="2400" dirty="0"/>
              <a:t>, </a:t>
            </a:r>
            <a:r>
              <a:rPr lang="en-US" sz="2400" dirty="0" err="1"/>
              <a:t>sementara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datanya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  <a:latin typeface="Times New Roman"/>
                <a:ea typeface="Calibri"/>
              </a:rPr>
              <a:t>DEFINISI  STATISTIK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6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/>
          <a:lstStyle/>
          <a:p>
            <a:pPr marL="109537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Grafik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109537" indent="0">
              <a:buNone/>
            </a:pPr>
            <a:r>
              <a:rPr lang="en-US" dirty="0" err="1" smtClean="0"/>
              <a:t>gambar-gambar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menunjukan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 </a:t>
            </a:r>
            <a:r>
              <a:rPr lang="en-US" dirty="0" smtClean="0"/>
              <a:t>data,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symbol-</a:t>
            </a:r>
            <a:r>
              <a:rPr lang="en-US" dirty="0" err="1"/>
              <a:t>simbol</a:t>
            </a:r>
            <a:r>
              <a:rPr lang="en-US" dirty="0"/>
              <a:t>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table</a:t>
            </a:r>
            <a:r>
              <a:rPr lang="en-US" dirty="0" smtClean="0"/>
              <a:t>.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 err="1">
                <a:solidFill>
                  <a:srgbClr val="FF0000"/>
                </a:solidFill>
              </a:rPr>
              <a:t>Fungsi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grafik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</a:t>
            </a:r>
          </a:p>
          <a:p>
            <a:pPr marL="109537" indent="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membuat</a:t>
            </a:r>
            <a:r>
              <a:rPr lang="en-US" dirty="0" smtClean="0"/>
              <a:t> data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sederahana</a:t>
            </a:r>
            <a:endParaRPr lang="en-US" dirty="0"/>
          </a:p>
          <a:p>
            <a:pPr marL="109537" indent="0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/>
              <a:t>membaca</a:t>
            </a:r>
            <a:r>
              <a:rPr lang="en-US" dirty="0"/>
              <a:t> data 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menarik</a:t>
            </a:r>
            <a:r>
              <a:rPr lang="en-US" dirty="0"/>
              <a:t>,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dilihat</a:t>
            </a:r>
            <a:endParaRPr lang="en-US" dirty="0"/>
          </a:p>
          <a:p>
            <a:pPr marL="109537" indent="0">
              <a:buNone/>
            </a:pPr>
            <a:r>
              <a:rPr lang="en-US" dirty="0" smtClean="0"/>
              <a:t>3.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smtClean="0"/>
              <a:t>aproksimatif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GRAFIK STATISTIK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0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764232"/>
            <a:ext cx="7391400" cy="5865168"/>
          </a:xfrm>
        </p:spPr>
        <p:txBody>
          <a:bodyPr/>
          <a:lstStyle/>
          <a:p>
            <a:pPr marL="109537" indent="0">
              <a:buNone/>
            </a:pPr>
            <a:r>
              <a:rPr lang="en-US" sz="1800" dirty="0" smtClean="0"/>
              <a:t>1. </a:t>
            </a:r>
            <a:r>
              <a:rPr lang="en-US" sz="1800" b="1" dirty="0" err="1">
                <a:solidFill>
                  <a:srgbClr val="FF0000"/>
                </a:solidFill>
              </a:rPr>
              <a:t>G</a:t>
            </a:r>
            <a:r>
              <a:rPr lang="en-US" sz="1800" b="1" dirty="0" err="1" smtClean="0">
                <a:solidFill>
                  <a:srgbClr val="FF0000"/>
                </a:solidFill>
              </a:rPr>
              <a:t>rafik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/Diagram </a:t>
            </a:r>
            <a:r>
              <a:rPr lang="en-US" sz="1800" b="1" dirty="0" err="1" smtClean="0">
                <a:solidFill>
                  <a:srgbClr val="FF0000"/>
                </a:solidFill>
              </a:rPr>
              <a:t>garis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: </a:t>
            </a:r>
          </a:p>
          <a:p>
            <a:pPr marL="457200" indent="0">
              <a:buNone/>
            </a:pPr>
            <a:r>
              <a:rPr lang="en-US" sz="1800" dirty="0" smtClean="0"/>
              <a:t>1) 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tunggal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2) 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3)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4) 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persentase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5) 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garis</a:t>
            </a:r>
            <a:r>
              <a:rPr lang="en-US" sz="1800" dirty="0" smtClean="0"/>
              <a:t> </a:t>
            </a:r>
            <a:r>
              <a:rPr lang="en-US" sz="1800" dirty="0" err="1" smtClean="0"/>
              <a:t>berimbang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r>
              <a:rPr lang="en-US" sz="1800" dirty="0" smtClean="0"/>
              <a:t> (</a:t>
            </a:r>
            <a:r>
              <a:rPr lang="en-US" sz="1800" dirty="0" err="1" smtClean="0"/>
              <a:t>selisih</a:t>
            </a:r>
            <a:r>
              <a:rPr lang="en-US" sz="1800" dirty="0" smtClean="0"/>
              <a:t>)</a:t>
            </a:r>
          </a:p>
          <a:p>
            <a:pPr marL="109537" indent="0">
              <a:buNone/>
            </a:pPr>
            <a:r>
              <a:rPr lang="en-US" sz="1800" dirty="0" smtClean="0"/>
              <a:t>2. </a:t>
            </a:r>
            <a:r>
              <a:rPr lang="en-US" sz="1800" b="1" dirty="0" err="1" smtClean="0">
                <a:solidFill>
                  <a:srgbClr val="FF0000"/>
                </a:solidFill>
              </a:rPr>
              <a:t>Grafik</a:t>
            </a:r>
            <a:r>
              <a:rPr lang="en-US" sz="1800" b="1" dirty="0" smtClean="0">
                <a:solidFill>
                  <a:srgbClr val="FF0000"/>
                </a:solidFill>
              </a:rPr>
              <a:t> / Diagram </a:t>
            </a:r>
            <a:r>
              <a:rPr lang="en-US" sz="1800" b="1" dirty="0" err="1" smtClean="0">
                <a:solidFill>
                  <a:srgbClr val="FF0000"/>
                </a:solidFill>
              </a:rPr>
              <a:t>Batang</a:t>
            </a:r>
            <a:r>
              <a:rPr lang="en-US" sz="1800" b="1" dirty="0" smtClean="0">
                <a:solidFill>
                  <a:srgbClr val="FF0000"/>
                </a:solidFill>
              </a:rPr>
              <a:t> ( </a:t>
            </a:r>
            <a:r>
              <a:rPr lang="en-US" sz="1800" b="1" dirty="0" err="1" smtClean="0">
                <a:solidFill>
                  <a:srgbClr val="FF0000"/>
                </a:solidFill>
              </a:rPr>
              <a:t>Balok</a:t>
            </a:r>
            <a:r>
              <a:rPr lang="en-US" sz="1800" b="1" dirty="0" smtClean="0">
                <a:solidFill>
                  <a:srgbClr val="FF0000"/>
                </a:solidFill>
              </a:rPr>
              <a:t> ) </a:t>
            </a:r>
            <a:r>
              <a:rPr lang="en-US" sz="1800" dirty="0" smtClean="0"/>
              <a:t>:  </a:t>
            </a:r>
          </a:p>
          <a:p>
            <a:pPr marL="457200" indent="0">
              <a:buNone/>
            </a:pPr>
            <a:r>
              <a:rPr lang="en-US" sz="1800" dirty="0" smtClean="0"/>
              <a:t>1)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batang</a:t>
            </a:r>
            <a:r>
              <a:rPr lang="en-US" sz="1800" dirty="0" smtClean="0"/>
              <a:t> </a:t>
            </a:r>
            <a:r>
              <a:rPr lang="en-US" sz="1800" dirty="0" err="1" smtClean="0"/>
              <a:t>tunggal</a:t>
            </a:r>
            <a:r>
              <a:rPr lang="en-US" sz="1800" dirty="0" smtClean="0"/>
              <a:t> (horizontal – vertical )</a:t>
            </a:r>
          </a:p>
          <a:p>
            <a:pPr marL="457200" indent="0">
              <a:buNone/>
            </a:pPr>
            <a:r>
              <a:rPr lang="en-US" sz="1800" dirty="0" smtClean="0"/>
              <a:t>2)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batang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3)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batang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4)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batang</a:t>
            </a:r>
            <a:r>
              <a:rPr lang="en-US" sz="1800" dirty="0" smtClean="0"/>
              <a:t> </a:t>
            </a:r>
            <a:r>
              <a:rPr lang="en-US" sz="1800" dirty="0" err="1" smtClean="0"/>
              <a:t>persentase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457200" indent="0">
              <a:buNone/>
            </a:pPr>
            <a:r>
              <a:rPr lang="en-US" sz="1800" dirty="0" smtClean="0"/>
              <a:t>5)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batang</a:t>
            </a:r>
            <a:r>
              <a:rPr lang="en-US" sz="1800" dirty="0" smtClean="0"/>
              <a:t> </a:t>
            </a:r>
            <a:r>
              <a:rPr lang="en-US" sz="1800" dirty="0" err="1" smtClean="0"/>
              <a:t>berimbang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smtClean="0"/>
              <a:t>3. </a:t>
            </a:r>
            <a:r>
              <a:rPr lang="en-US" sz="1800" b="1" dirty="0" err="1" smtClean="0">
                <a:solidFill>
                  <a:srgbClr val="FF0000"/>
                </a:solidFill>
              </a:rPr>
              <a:t>Grafik</a:t>
            </a:r>
            <a:r>
              <a:rPr lang="en-US" sz="1800" b="1" dirty="0" smtClean="0">
                <a:solidFill>
                  <a:srgbClr val="FF0000"/>
                </a:solidFill>
              </a:rPr>
              <a:t> /Diagram </a:t>
            </a:r>
            <a:r>
              <a:rPr lang="en-US" sz="1800" b="1" dirty="0" err="1">
                <a:solidFill>
                  <a:srgbClr val="FF0000"/>
                </a:solidFill>
              </a:rPr>
              <a:t>Lingkaran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: 1. 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 </a:t>
            </a:r>
            <a:r>
              <a:rPr lang="en-US" sz="1800" dirty="0" err="1" smtClean="0"/>
              <a:t>lingkaran</a:t>
            </a:r>
            <a:r>
              <a:rPr lang="en-US" sz="1800" dirty="0" smtClean="0"/>
              <a:t> </a:t>
            </a:r>
            <a:r>
              <a:rPr lang="en-US" sz="1800" dirty="0" err="1" smtClean="0"/>
              <a:t>tunggal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smtClean="0"/>
              <a:t>		                         2.  </a:t>
            </a:r>
            <a:r>
              <a:rPr lang="en-US" sz="1800" dirty="0" err="1" smtClean="0"/>
              <a:t>Grafik</a:t>
            </a:r>
            <a:r>
              <a:rPr lang="en-US" sz="1800" dirty="0" smtClean="0"/>
              <a:t> </a:t>
            </a:r>
            <a:r>
              <a:rPr lang="en-US" sz="1800" dirty="0" err="1" smtClean="0"/>
              <a:t>lingkaran</a:t>
            </a:r>
            <a:r>
              <a:rPr lang="en-US" sz="1800" dirty="0" smtClean="0"/>
              <a:t> </a:t>
            </a:r>
            <a:r>
              <a:rPr lang="en-US" sz="1800" dirty="0" err="1" smtClean="0"/>
              <a:t>berganda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smtClean="0"/>
              <a:t>4. </a:t>
            </a:r>
            <a:r>
              <a:rPr lang="en-US" sz="1800" b="1" dirty="0" err="1">
                <a:solidFill>
                  <a:srgbClr val="FF0000"/>
                </a:solidFill>
              </a:rPr>
              <a:t>Grafik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Pencar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err="1">
                <a:solidFill>
                  <a:srgbClr val="FF0000"/>
                </a:solidFill>
              </a:rPr>
              <a:t>T</a:t>
            </a:r>
            <a:r>
              <a:rPr lang="en-US" sz="1800" b="1" dirty="0" err="1" smtClean="0">
                <a:solidFill>
                  <a:srgbClr val="FF0000"/>
                </a:solidFill>
              </a:rPr>
              <a:t>itik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  <a:endParaRPr lang="en-US" sz="1800" dirty="0" smtClean="0"/>
          </a:p>
          <a:p>
            <a:pPr marL="109537" indent="0">
              <a:buNone/>
            </a:pPr>
            <a:r>
              <a:rPr lang="en-US" sz="1800" dirty="0" smtClean="0"/>
              <a:t>5.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Piktograf</a:t>
            </a:r>
            <a:r>
              <a:rPr lang="en-US" sz="1800" b="1" dirty="0" smtClean="0">
                <a:solidFill>
                  <a:srgbClr val="FF0000"/>
                </a:solidFill>
              </a:rPr>
              <a:t> /Pictogram</a:t>
            </a:r>
            <a:r>
              <a:rPr lang="en-US" sz="1800" dirty="0" smtClean="0"/>
              <a:t>  → 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gambar</a:t>
            </a:r>
            <a:r>
              <a:rPr lang="en-US" sz="1800" dirty="0" smtClean="0"/>
              <a:t>/</a:t>
            </a:r>
            <a:r>
              <a:rPr lang="en-US" sz="1800" dirty="0" err="1" smtClean="0"/>
              <a:t>lambang</a:t>
            </a:r>
            <a:r>
              <a:rPr lang="en-US" sz="1800" dirty="0" smtClean="0"/>
              <a:t> </a:t>
            </a:r>
          </a:p>
          <a:p>
            <a:pPr marL="109537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</a:t>
            </a:r>
            <a:r>
              <a:rPr lang="en-US" sz="1800" dirty="0" err="1" smtClean="0"/>
              <a:t>dibidang</a:t>
            </a:r>
            <a:r>
              <a:rPr lang="en-US" sz="1800" dirty="0" smtClean="0"/>
              <a:t> horizontal</a:t>
            </a:r>
          </a:p>
          <a:p>
            <a:pPr marL="109537" indent="0">
              <a:buNone/>
            </a:pPr>
            <a:r>
              <a:rPr lang="en-US" sz="1800" dirty="0"/>
              <a:t>6</a:t>
            </a:r>
            <a:r>
              <a:rPr lang="en-US" sz="1800" b="1" dirty="0" smtClean="0">
                <a:solidFill>
                  <a:srgbClr val="FF0000"/>
                </a:solidFill>
              </a:rPr>
              <a:t>.  </a:t>
            </a:r>
            <a:r>
              <a:rPr lang="en-US" sz="1800" b="1" dirty="0" err="1" smtClean="0">
                <a:solidFill>
                  <a:srgbClr val="FF0000"/>
                </a:solidFill>
              </a:rPr>
              <a:t>Peta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Statis</a:t>
            </a:r>
            <a:r>
              <a:rPr lang="en-US" sz="1800" dirty="0" err="1" smtClean="0"/>
              <a:t>tik</a:t>
            </a:r>
            <a:r>
              <a:rPr lang="en-US" sz="1800" dirty="0" smtClean="0"/>
              <a:t> (Cartogram )</a:t>
            </a:r>
          </a:p>
          <a:p>
            <a:pPr marL="109537" indent="0">
              <a:buNone/>
            </a:pPr>
            <a:endParaRPr lang="en-US" sz="1800" dirty="0" smtClean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>
                <a:effectLst/>
                <a:latin typeface="Arial Black" pitchFamily="34" charset="0"/>
              </a:rPr>
              <a:t>Jenis</a:t>
            </a:r>
            <a:r>
              <a:rPr lang="en-US" sz="3100" dirty="0">
                <a:effectLst/>
                <a:latin typeface="Arial Black" pitchFamily="34" charset="0"/>
              </a:rPr>
              <a:t> </a:t>
            </a:r>
            <a:r>
              <a:rPr lang="en-US" sz="3100" dirty="0" err="1" smtClean="0">
                <a:effectLst/>
                <a:latin typeface="Arial Black" pitchFamily="34" charset="0"/>
              </a:rPr>
              <a:t>Grafik</a:t>
            </a:r>
            <a:r>
              <a:rPr lang="en-US" sz="3100" dirty="0" smtClean="0">
                <a:effectLst/>
                <a:latin typeface="Arial Black" pitchFamily="34" charset="0"/>
              </a:rPr>
              <a:t> (</a:t>
            </a:r>
            <a:r>
              <a:rPr lang="en-US" sz="3100" dirty="0">
                <a:effectLst/>
                <a:latin typeface="Arial Black" pitchFamily="34" charset="0"/>
              </a:rPr>
              <a:t>D</a:t>
            </a:r>
            <a:r>
              <a:rPr lang="en-US" sz="3100" dirty="0" smtClean="0">
                <a:effectLst/>
                <a:latin typeface="Arial Black" pitchFamily="34" charset="0"/>
              </a:rPr>
              <a:t>iagram)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43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534400" cy="3581400"/>
          </a:xfrm>
        </p:spPr>
        <p:txBody>
          <a:bodyPr/>
          <a:lstStyle/>
          <a:p>
            <a:pPr marL="346075" indent="-346075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dirty="0"/>
              <a:t>Untuk menggambar diagram garis yang diperlukan sumbu mendatar dan sumbu tegak yang saling tegak lurus.</a:t>
            </a:r>
          </a:p>
          <a:p>
            <a:pPr marL="346075" indent="-346075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dirty="0"/>
              <a:t>Sumbu mendatar menyatakan waktu, sedang sumbu tegak menyatakan frekuensi data.</a:t>
            </a:r>
          </a:p>
          <a:p>
            <a:pPr marL="346075" indent="-346075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dirty="0"/>
              <a:t>Gambar titik sesuai waktu dan frekuensi data.</a:t>
            </a:r>
          </a:p>
          <a:p>
            <a:pPr marL="346075" indent="-346075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dirty="0"/>
              <a:t>Hubungkan titik-titik yang ada sehingga diperoleh suatu kurva.</a:t>
            </a:r>
            <a:endParaRPr lang="en-US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" y="14478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sv-SE" sz="3200" b="1" dirty="0" smtClean="0">
                <a:solidFill>
                  <a:srgbClr val="FF0000"/>
                </a:solidFill>
              </a:rPr>
              <a:t>Langkah-Langkah Membuat Diagram Garis </a:t>
            </a:r>
            <a:endParaRPr lang="sv-SE" sz="3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273" y="441016"/>
            <a:ext cx="4100780" cy="625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DIAGRAM 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GARIS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" y="457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sv-SE" sz="3600" b="1" dirty="0"/>
              <a:t>Contoh </a:t>
            </a:r>
            <a:r>
              <a:rPr lang="sv-SE" sz="3600" b="1" dirty="0" smtClean="0"/>
              <a:t>1</a:t>
            </a:r>
            <a:endParaRPr lang="sv-SE" sz="3600" b="1" dirty="0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50039"/>
              </p:ext>
            </p:extLst>
          </p:nvPr>
        </p:nvGraphicFramePr>
        <p:xfrm>
          <a:off x="1752600" y="2057400"/>
          <a:ext cx="5410200" cy="390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hart" r:id="rId3" imgW="4381500" imgH="3495675" progId="Excel.Chart.8">
                  <p:embed/>
                </p:oleObj>
              </mc:Choice>
              <mc:Fallback>
                <p:oleObj name="Chart" r:id="rId3" imgW="4381500" imgH="34956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5410200" cy="3900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1000" y="1229380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Diagram </a:t>
            </a:r>
            <a:r>
              <a:rPr lang="en-US" sz="2800" b="1" dirty="0" err="1">
                <a:solidFill>
                  <a:srgbClr val="FF0000"/>
                </a:solidFill>
              </a:rPr>
              <a:t>Garis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Keadaan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Suhu</a:t>
            </a:r>
            <a:r>
              <a:rPr lang="en-US" sz="2800" b="1" dirty="0">
                <a:solidFill>
                  <a:srgbClr val="FF0000"/>
                </a:solidFill>
              </a:rPr>
              <a:t> Kota Yogyakarta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OleChart spid="49163" grpId="0"/>
      <p:bldP spid="491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91013_0235_PengertianD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86" y="2514600"/>
            <a:ext cx="4906604" cy="35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219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Digunakan untuk menggambarkan keadaan yang serba terus menerus (berkesinambungan). Misalnya: pergerakan indeks bursa saham, grafik kurs valuta, dll.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sv-SE" sz="3600" b="1" dirty="0"/>
              <a:t>Contoh </a:t>
            </a:r>
            <a:r>
              <a:rPr lang="sv-SE" sz="3600" b="1" dirty="0" smtClean="0"/>
              <a:t> 2</a:t>
            </a:r>
            <a:endParaRPr lang="sv-SE" sz="36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534400" cy="4572000"/>
          </a:xfrm>
        </p:spPr>
        <p:txBody>
          <a:bodyPr/>
          <a:lstStyle/>
          <a:p>
            <a:pPr marL="334963" indent="-334963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sz="2200" dirty="0"/>
              <a:t>Untuk menggambar diagram batang diperlukan sumbu mendatar dan sumbu tegak yang saling tegak lurus.</a:t>
            </a:r>
          </a:p>
          <a:p>
            <a:pPr marL="334963" indent="-334963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sz="2200" dirty="0"/>
              <a:t>Sumbu mendatar dibagi menjadi beberapa skala bagian yang sama, demikian pula sumbu tegaknya: </a:t>
            </a:r>
          </a:p>
          <a:p>
            <a:pPr marL="334963" indent="-334963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sv-SE" sz="2200" dirty="0"/>
              <a:t>   </a:t>
            </a:r>
            <a:r>
              <a:rPr lang="id-ID" sz="2200" dirty="0" smtClean="0"/>
              <a:t> </a:t>
            </a:r>
            <a:r>
              <a:rPr lang="sv-SE" sz="2200" dirty="0" smtClean="0"/>
              <a:t>Skala </a:t>
            </a:r>
            <a:r>
              <a:rPr lang="sv-SE" sz="2200" dirty="0"/>
              <a:t>pada sumbu mendatar dengan skala pada sumbu tegak tidak perlu sama</a:t>
            </a:r>
            <a:r>
              <a:rPr lang="sv-SE" sz="2200" dirty="0" smtClean="0"/>
              <a:t>.</a:t>
            </a:r>
          </a:p>
          <a:p>
            <a:pPr marL="365760" indent="-365760">
              <a:lnSpc>
                <a:spcPct val="9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sv-SE" sz="2200" dirty="0"/>
              <a:t>Jika diagram batang dibuat tegak, maka sumbu mendatar menyatakan keterangan atau fakta mengenai kejadian (peristiwa). </a:t>
            </a:r>
            <a:r>
              <a:rPr lang="en-US" sz="2200" dirty="0" err="1"/>
              <a:t>Sumbu</a:t>
            </a:r>
            <a:r>
              <a:rPr lang="en-US" sz="2200" dirty="0"/>
              <a:t> </a:t>
            </a:r>
            <a:r>
              <a:rPr lang="en-US" sz="2200" dirty="0" err="1"/>
              <a:t>tegak</a:t>
            </a:r>
            <a:r>
              <a:rPr lang="en-US" sz="2200" dirty="0"/>
              <a:t> </a:t>
            </a:r>
            <a:r>
              <a:rPr lang="en-US" sz="2200" dirty="0" err="1"/>
              <a:t>menyatakan</a:t>
            </a:r>
            <a:r>
              <a:rPr lang="en-US" sz="2200" dirty="0"/>
              <a:t> </a:t>
            </a:r>
            <a:r>
              <a:rPr lang="en-US" sz="2200" dirty="0" err="1"/>
              <a:t>frekuensi</a:t>
            </a:r>
            <a:r>
              <a:rPr lang="en-US" sz="2200" dirty="0"/>
              <a:t> </a:t>
            </a:r>
            <a:r>
              <a:rPr lang="en-US" sz="2200" dirty="0" err="1" smtClean="0"/>
              <a:t>keterangan</a:t>
            </a:r>
            <a:endParaRPr lang="en-US" sz="2200" dirty="0" smtClean="0"/>
          </a:p>
          <a:p>
            <a:pPr marL="365760" indent="-365760">
              <a:lnSpc>
                <a:spcPct val="90000"/>
              </a:lnSpc>
              <a:buClr>
                <a:schemeClr val="tx1"/>
              </a:buClr>
              <a:buFont typeface="+mj-lt"/>
              <a:buAutoNum type="arabicParenR" startAt="4"/>
            </a:pPr>
            <a:r>
              <a:rPr lang="sv-SE" sz="2200" dirty="0"/>
              <a:t>Jika diagram batang dibuat secara horizontal, maka sumbu tegak menyatakan keterangan atau fakta mengenai peristiwa. </a:t>
            </a:r>
            <a:r>
              <a:rPr lang="en-GB" sz="2200" dirty="0" err="1"/>
              <a:t>Sumbu</a:t>
            </a:r>
            <a:r>
              <a:rPr lang="en-GB" sz="2200" dirty="0"/>
              <a:t> </a:t>
            </a:r>
            <a:r>
              <a:rPr lang="en-GB" sz="2200" dirty="0" err="1"/>
              <a:t>mendatar</a:t>
            </a:r>
            <a:r>
              <a:rPr lang="en-GB" sz="2200" dirty="0"/>
              <a:t> </a:t>
            </a:r>
            <a:r>
              <a:rPr lang="en-GB" sz="2200" dirty="0" err="1"/>
              <a:t>menyatakan</a:t>
            </a:r>
            <a:r>
              <a:rPr lang="en-GB" sz="2200" dirty="0"/>
              <a:t> </a:t>
            </a:r>
            <a:r>
              <a:rPr lang="en-GB" sz="2200" dirty="0" err="1"/>
              <a:t>frekuensi</a:t>
            </a:r>
            <a:r>
              <a:rPr lang="en-GB" sz="2200" dirty="0"/>
              <a:t> </a:t>
            </a:r>
            <a:r>
              <a:rPr lang="en-GB" sz="2200" dirty="0" err="1"/>
              <a:t>keterangan</a:t>
            </a:r>
            <a:r>
              <a:rPr lang="en-US" sz="2200" dirty="0"/>
              <a:t> </a:t>
            </a:r>
          </a:p>
          <a:p>
            <a:pPr marL="334963" indent="-334963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8763000" cy="457200"/>
          </a:xfrm>
          <a:noFill/>
          <a:ln/>
        </p:spPr>
        <p:txBody>
          <a:bodyPr>
            <a:normAutofit fontScale="90000"/>
          </a:bodyPr>
          <a:lstStyle/>
          <a:p>
            <a:pPr defTabSz="1136650"/>
            <a:r>
              <a:rPr lang="sv-SE" sz="3000" b="1" dirty="0" smtClean="0">
                <a:latin typeface="Arial Rounded MT Bold" pitchFamily="34" charset="0"/>
              </a:rPr>
              <a:t>Langkah-Langkah Pembuatan Diagram Batang</a:t>
            </a:r>
            <a:endParaRPr lang="en-US" sz="30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273" y="304800"/>
            <a:ext cx="4100780" cy="625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DIAGRAM 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BATANG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Rectangle 38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2971800" cy="838200"/>
          </a:xfrm>
          <a:noFill/>
          <a:ln/>
        </p:spPr>
        <p:txBody>
          <a:bodyPr/>
          <a:lstStyle/>
          <a:p>
            <a:pPr marL="838200" indent="-838200"/>
            <a:r>
              <a:rPr lang="en-US" b="1" dirty="0" err="1"/>
              <a:t>Contoh</a:t>
            </a:r>
            <a:r>
              <a:rPr lang="en-US" b="1" dirty="0"/>
              <a:t> 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2762" r="1088"/>
          <a:stretch/>
        </p:blipFill>
        <p:spPr bwMode="auto">
          <a:xfrm>
            <a:off x="546687" y="1698170"/>
            <a:ext cx="8216313" cy="36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1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50247"/>
              </p:ext>
            </p:extLst>
          </p:nvPr>
        </p:nvGraphicFramePr>
        <p:xfrm>
          <a:off x="533400" y="2286000"/>
          <a:ext cx="8153400" cy="4023360"/>
        </p:xfrm>
        <a:graphic>
          <a:graphicData uri="http://schemas.openxmlformats.org/drawingml/2006/table">
            <a:tbl>
              <a:tblPr/>
              <a:tblGrid>
                <a:gridCol w="3214688"/>
                <a:gridCol w="493871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Banyak Menabung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6" name="Rectangle 38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2971800" cy="838200"/>
          </a:xfrm>
          <a:noFill/>
          <a:ln/>
        </p:spPr>
        <p:txBody>
          <a:bodyPr/>
          <a:lstStyle/>
          <a:p>
            <a:pPr marL="838200" indent="-838200"/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id-ID" b="1" dirty="0" smtClean="0"/>
              <a:t>2</a:t>
            </a:r>
            <a:endParaRPr lang="en-US" b="1" dirty="0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76200" y="1427946"/>
            <a:ext cx="899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500" b="1" dirty="0" smtClean="0">
                <a:latin typeface="Times New Roman" pitchFamily="18" charset="0"/>
              </a:rPr>
              <a:t>   Jumlah </a:t>
            </a:r>
            <a:r>
              <a:rPr lang="sv-SE" sz="2500" b="1" dirty="0">
                <a:latin typeface="Times New Roman" pitchFamily="18" charset="0"/>
              </a:rPr>
              <a:t>siswa yang menabung di sekolah untuk kelas I s.d. VI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Grafik</a:t>
            </a:r>
            <a:r>
              <a:rPr lang="en-US" sz="4400" dirty="0"/>
              <a:t> </a:t>
            </a:r>
            <a:r>
              <a:rPr lang="en-US" sz="4400" dirty="0" err="1"/>
              <a:t>Batang</a:t>
            </a:r>
            <a:r>
              <a:rPr lang="en-US" sz="4400" dirty="0"/>
              <a:t> / </a:t>
            </a:r>
            <a:r>
              <a:rPr lang="en-US" sz="4400" dirty="0" err="1"/>
              <a:t>Balok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626955"/>
              </p:ext>
            </p:extLst>
          </p:nvPr>
        </p:nvGraphicFramePr>
        <p:xfrm>
          <a:off x="381000" y="1524000"/>
          <a:ext cx="4114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hart" r:id="rId3" imgW="4366348" imgH="3101429" progId="Excel.Chart.8">
                  <p:embed followColorScheme="full"/>
                </p:oleObj>
              </mc:Choice>
              <mc:Fallback>
                <p:oleObj name="Chart" r:id="rId3" imgW="4366348" imgH="3101429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41148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790898"/>
              </p:ext>
            </p:extLst>
          </p:nvPr>
        </p:nvGraphicFramePr>
        <p:xfrm>
          <a:off x="4648200" y="1524000"/>
          <a:ext cx="4191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hart" r:id="rId5" imgW="4023415" imgH="3581479" progId="Excel.Chart.8">
                  <p:embed followColorScheme="full"/>
                </p:oleObj>
              </mc:Choice>
              <mc:Fallback>
                <p:oleObj name="Chart" r:id="rId5" imgW="4023415" imgH="3581479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524000"/>
                        <a:ext cx="41910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743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95800"/>
          </a:xfrm>
        </p:spPr>
        <p:txBody>
          <a:bodyPr/>
          <a:lstStyle/>
          <a:p>
            <a:pPr marL="339725" indent="-339725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sz="2600" dirty="0"/>
              <a:t>Buat  lingkaran dengan menggunakan jangka. </a:t>
            </a:r>
          </a:p>
          <a:p>
            <a:pPr marL="339725" indent="-339725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sz="2600" dirty="0"/>
              <a:t>Tentukan juring sudut dari masing-masing data yang ada dengan  rumus :</a:t>
            </a:r>
          </a:p>
          <a:p>
            <a:pPr marL="339725" indent="-339725">
              <a:buClr>
                <a:srgbClr val="FFFF00"/>
              </a:buClr>
              <a:buFont typeface="Wingdings" pitchFamily="2" charset="2"/>
              <a:buAutoNum type="arabicParenR"/>
            </a:pPr>
            <a:endParaRPr lang="sv-SE" sz="2600" b="1" dirty="0" smtClean="0"/>
          </a:p>
          <a:p>
            <a:pPr marL="339725" indent="-339725">
              <a:buClr>
                <a:srgbClr val="FFFF00"/>
              </a:buClr>
              <a:buFont typeface="Wingdings" pitchFamily="2" charset="2"/>
              <a:buAutoNum type="arabicParenR"/>
            </a:pPr>
            <a:endParaRPr lang="sv-SE" sz="2600" b="1" dirty="0" smtClean="0"/>
          </a:p>
          <a:p>
            <a:pPr marL="339725" indent="-339725">
              <a:buClr>
                <a:srgbClr val="FFFF00"/>
              </a:buClr>
              <a:buFont typeface="Wingdings" pitchFamily="2" charset="2"/>
              <a:buAutoNum type="arabicParenR"/>
            </a:pPr>
            <a:endParaRPr lang="sv-SE" sz="1600" b="1" dirty="0"/>
          </a:p>
          <a:p>
            <a:pPr marL="339725" indent="-339725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sv-SE" sz="2600" dirty="0" smtClean="0"/>
              <a:t>Tentukan </a:t>
            </a:r>
            <a:r>
              <a:rPr lang="sv-SE" sz="2600" dirty="0"/>
              <a:t>persentase dari masing-masing data </a:t>
            </a:r>
            <a:r>
              <a:rPr lang="sv-SE" sz="2600" dirty="0" smtClean="0"/>
              <a:t>yang </a:t>
            </a:r>
            <a:r>
              <a:rPr lang="sv-SE" sz="2600" dirty="0"/>
              <a:t>ada dengan rumus </a:t>
            </a:r>
            <a:r>
              <a:rPr lang="sv-SE" sz="2600" dirty="0" smtClean="0"/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 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b="1" dirty="0" smtClean="0">
                <a:latin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</a:rPr>
              <a:t>Persen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Data x =                                              </a:t>
            </a:r>
            <a:r>
              <a:rPr lang="en-US" sz="2400" b="1" dirty="0" smtClean="0">
                <a:latin typeface="Times New Roman" pitchFamily="18" charset="0"/>
              </a:rPr>
              <a:t>      x  100</a:t>
            </a:r>
            <a:r>
              <a:rPr lang="en-US" sz="2400" b="1" dirty="0">
                <a:latin typeface="Times New Roman" pitchFamily="18" charset="0"/>
              </a:rPr>
              <a:t>%</a:t>
            </a:r>
          </a:p>
          <a:p>
            <a:pPr marL="339725" indent="-339725">
              <a:buClr>
                <a:schemeClr val="tx1"/>
              </a:buClr>
              <a:buFont typeface="Wingdings" pitchFamily="2" charset="2"/>
              <a:buAutoNum type="arabicParenR"/>
            </a:pPr>
            <a:endParaRPr lang="en-US" sz="26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" y="1290191"/>
            <a:ext cx="89154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sv-SE" sz="2900" b="1" dirty="0" smtClean="0"/>
              <a:t>Langkah-Langkah Membuat Diagram Lingkaran</a:t>
            </a:r>
            <a:endParaRPr lang="sv-SE" sz="2900" b="1" dirty="0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09600" y="3774757"/>
            <a:ext cx="8458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</a:rPr>
              <a:t>  </a:t>
            </a:r>
            <a:r>
              <a:rPr lang="en-US" sz="2600" b="1" dirty="0" err="1" smtClean="0">
                <a:latin typeface="Times New Roman" pitchFamily="18" charset="0"/>
              </a:rPr>
              <a:t>Juring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Sudut</a:t>
            </a:r>
            <a:r>
              <a:rPr lang="en-US" sz="2600" b="1" dirty="0">
                <a:latin typeface="Times New Roman" pitchFamily="18" charset="0"/>
              </a:rPr>
              <a:t> Data x =                                     </a:t>
            </a:r>
            <a:r>
              <a:rPr lang="en-US" sz="2600" b="1" dirty="0" smtClean="0">
                <a:latin typeface="Times New Roman" pitchFamily="18" charset="0"/>
              </a:rPr>
              <a:t>    x  360</a:t>
            </a:r>
            <a:r>
              <a:rPr lang="en-US" sz="2600" b="1" baseline="30000" dirty="0" smtClean="0">
                <a:latin typeface="Times New Roman" pitchFamily="18" charset="0"/>
              </a:rPr>
              <a:t>o</a:t>
            </a:r>
            <a:endParaRPr lang="en-US" sz="2600" b="1" baseline="30000" dirty="0">
              <a:latin typeface="Times New Roman" pitchFamily="18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955575" y="3603248"/>
            <a:ext cx="35882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00" b="1" dirty="0" err="1">
                <a:latin typeface="Times New Roman" pitchFamily="18" charset="0"/>
              </a:rPr>
              <a:t>Frekuaensi</a:t>
            </a:r>
            <a:r>
              <a:rPr lang="en-US" sz="2600" b="1" dirty="0">
                <a:latin typeface="Times New Roman" pitchFamily="18" charset="0"/>
              </a:rPr>
              <a:t> Data </a:t>
            </a:r>
            <a:r>
              <a:rPr lang="en-US" sz="2600" b="1" dirty="0" smtClean="0">
                <a:latin typeface="Times New Roman" pitchFamily="18" charset="0"/>
              </a:rPr>
              <a:t>x  </a:t>
            </a:r>
            <a:endParaRPr lang="en-US" sz="2600" b="1" dirty="0">
              <a:latin typeface="Times New Roman" pitchFamily="18" charset="0"/>
            </a:endParaRPr>
          </a:p>
          <a:p>
            <a:pPr algn="ctr"/>
            <a:r>
              <a:rPr lang="en-US" sz="2600" b="1" dirty="0" err="1">
                <a:latin typeface="Times New Roman" pitchFamily="18" charset="0"/>
              </a:rPr>
              <a:t>Frekuensi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Seluruh</a:t>
            </a:r>
            <a:r>
              <a:rPr lang="en-US" sz="2600" b="1" dirty="0">
                <a:latin typeface="Times New Roman" pitchFamily="18" charset="0"/>
              </a:rPr>
              <a:t> Data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4114800" y="4038600"/>
            <a:ext cx="30480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98136" y="5599093"/>
            <a:ext cx="38811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Frekuensi</a:t>
            </a:r>
            <a:r>
              <a:rPr lang="en-US" sz="2800" b="1" dirty="0">
                <a:latin typeface="Times New Roman" pitchFamily="18" charset="0"/>
              </a:rPr>
              <a:t> data x</a:t>
            </a:r>
          </a:p>
          <a:p>
            <a:pPr algn="ctr"/>
            <a:r>
              <a:rPr lang="en-US" sz="2800" b="1" dirty="0" err="1">
                <a:latin typeface="Times New Roman" pitchFamily="18" charset="0"/>
              </a:rPr>
              <a:t>Frekuensi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Seluruh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data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219448" y="6096000"/>
            <a:ext cx="32385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9800" y="304800"/>
            <a:ext cx="4569463" cy="625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DIAGRAM 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LINGAKARAN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9" grpId="0"/>
      <p:bldP spid="46091" grpId="0"/>
      <p:bldP spid="46092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109537" indent="0">
              <a:spcAft>
                <a:spcPts val="300"/>
              </a:spcAft>
              <a:buNone/>
            </a:pPr>
            <a:r>
              <a:rPr lang="en-US" sz="2400" dirty="0" smtClean="0"/>
              <a:t>1. </a:t>
            </a:r>
            <a:r>
              <a:rPr lang="en-US" sz="2400" b="1" dirty="0" err="1" smtClean="0"/>
              <a:t>Statistik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Deskripsi</a:t>
            </a:r>
            <a:r>
              <a:rPr lang="en-US" sz="2400" b="1" dirty="0" smtClean="0"/>
              <a:t> </a:t>
            </a:r>
            <a:r>
              <a:rPr lang="en-US" sz="2400" dirty="0"/>
              <a:t>: 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/>
              <a:t>data, </a:t>
            </a:r>
            <a:r>
              <a:rPr lang="en-US" sz="2400" dirty="0" err="1"/>
              <a:t>mengolah</a:t>
            </a:r>
            <a:r>
              <a:rPr lang="en-US" sz="2400" dirty="0"/>
              <a:t> data, </a:t>
            </a:r>
            <a:r>
              <a:rPr lang="en-US" sz="2400" dirty="0" err="1"/>
              <a:t>menganalisa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/>
              <a:t>menyajikan</a:t>
            </a:r>
            <a:r>
              <a:rPr lang="en-US" sz="2400" dirty="0"/>
              <a:t> data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bentuk</a:t>
            </a:r>
            <a:r>
              <a:rPr lang="en-US" sz="2400" dirty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err="1" smtClean="0"/>
              <a:t>tabel-tabel</a:t>
            </a:r>
            <a:r>
              <a:rPr lang="en-US" sz="2400" dirty="0" smtClean="0"/>
              <a:t> </a:t>
            </a:r>
            <a:r>
              <a:rPr lang="en-US" sz="2400" dirty="0"/>
              <a:t>statistic, </a:t>
            </a:r>
            <a:r>
              <a:rPr lang="en-US" sz="2400" dirty="0" err="1"/>
              <a:t>grafik</a:t>
            </a:r>
            <a:r>
              <a:rPr lang="en-US" sz="2400" dirty="0"/>
              <a:t> (diagram),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nilai-nilai</a:t>
            </a:r>
            <a:r>
              <a:rPr lang="en-US" sz="2400" dirty="0"/>
              <a:t> yang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metode-metode</a:t>
            </a:r>
            <a:r>
              <a:rPr lang="en-US" sz="2400" dirty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rata-rata,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deviasi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korelasi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trend, </a:t>
            </a:r>
            <a:r>
              <a:rPr lang="en-US" sz="2400" dirty="0" err="1"/>
              <a:t>nilai</a:t>
            </a:r>
            <a:r>
              <a:rPr lang="en-US" sz="2400" dirty="0"/>
              <a:t> trend </a:t>
            </a:r>
            <a:r>
              <a:rPr lang="en-US" sz="2400" dirty="0" err="1" smtClean="0"/>
              <a:t>dll</a:t>
            </a:r>
            <a:r>
              <a:rPr lang="en-US" sz="2400" dirty="0" smtClean="0"/>
              <a:t>).</a:t>
            </a:r>
            <a:endParaRPr lang="en-US" sz="2400" dirty="0"/>
          </a:p>
          <a:p>
            <a:pPr marL="109537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 </a:t>
            </a:r>
            <a:r>
              <a:rPr lang="en-US" sz="2400" b="1" dirty="0" err="1"/>
              <a:t>Statistik</a:t>
            </a:r>
            <a:r>
              <a:rPr lang="en-US" sz="2400" b="1" dirty="0"/>
              <a:t> </a:t>
            </a:r>
            <a:r>
              <a:rPr lang="en-US" sz="2400" b="1" dirty="0" err="1"/>
              <a:t>Induktif</a:t>
            </a:r>
            <a:r>
              <a:rPr lang="en-US" sz="2400" b="1" dirty="0"/>
              <a:t> / </a:t>
            </a:r>
            <a:r>
              <a:rPr lang="en-US" sz="2400" b="1" dirty="0" err="1"/>
              <a:t>Inferens</a:t>
            </a:r>
            <a:r>
              <a:rPr lang="en-US" sz="2400" dirty="0"/>
              <a:t> : 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probabilitas</a:t>
            </a:r>
            <a:r>
              <a:rPr lang="en-US" sz="2400" dirty="0" smtClean="0"/>
              <a:t> (</a:t>
            </a:r>
            <a:r>
              <a:rPr lang="en-US" sz="2400" dirty="0" err="1" smtClean="0"/>
              <a:t>peluang</a:t>
            </a:r>
            <a:r>
              <a:rPr lang="en-US" sz="2400" dirty="0" smtClean="0"/>
              <a:t>), </a:t>
            </a:r>
            <a:r>
              <a:rPr lang="en-US" sz="2400" dirty="0" err="1" smtClean="0"/>
              <a:t>estimasi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perkiraan</a:t>
            </a:r>
            <a:r>
              <a:rPr lang="en-US" sz="2400" dirty="0"/>
              <a:t>), </a:t>
            </a:r>
            <a:r>
              <a:rPr lang="en-US" sz="2400" dirty="0" err="1"/>
              <a:t>forcasting</a:t>
            </a:r>
            <a:r>
              <a:rPr lang="en-US" sz="2400" dirty="0"/>
              <a:t> (</a:t>
            </a:r>
            <a:r>
              <a:rPr lang="en-US" sz="2400" dirty="0" err="1"/>
              <a:t>ramalan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test </a:t>
            </a:r>
            <a:r>
              <a:rPr lang="en-US" sz="2400" dirty="0" err="1"/>
              <a:t>hipotesis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 smtClean="0"/>
              <a:t>statistik</a:t>
            </a:r>
            <a:r>
              <a:rPr lang="en-US" sz="2400" dirty="0" smtClean="0"/>
              <a:t> </a:t>
            </a:r>
            <a:r>
              <a:rPr lang="en-US" sz="2400" dirty="0" err="1"/>
              <a:t>populasi</a:t>
            </a:r>
            <a:r>
              <a:rPr lang="en-US" sz="24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effectLst/>
              </a:rPr>
              <a:t/>
            </a:r>
            <a:br>
              <a:rPr lang="en-US" sz="3300" dirty="0" smtClean="0">
                <a:effectLst/>
              </a:rPr>
            </a:br>
            <a:r>
              <a:rPr lang="en-US" sz="3300" dirty="0" smtClean="0">
                <a:effectLst/>
              </a:rPr>
              <a:t>MACAM </a:t>
            </a:r>
            <a:r>
              <a:rPr lang="en-US" sz="3300" dirty="0">
                <a:effectLst/>
              </a:rPr>
              <a:t>STATISTIK BERDASARKAN TUGAS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64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457200" y="457200"/>
            <a:ext cx="8229600" cy="5791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278" name="Group 1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75358676"/>
              </p:ext>
            </p:extLst>
          </p:nvPr>
        </p:nvGraphicFramePr>
        <p:xfrm>
          <a:off x="381000" y="1219200"/>
          <a:ext cx="8382000" cy="4623435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  <a:gridCol w="209550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Kategori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Data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Kelas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Frekuensi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Derajat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Persen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VI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Jumlah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     158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55" name="Text Box 127"/>
          <p:cNvSpPr txBox="1">
            <a:spLocks noChangeArrowheads="1"/>
          </p:cNvSpPr>
          <p:nvPr/>
        </p:nvSpPr>
        <p:spPr bwMode="auto">
          <a:xfrm>
            <a:off x="4891088" y="1981200"/>
            <a:ext cx="7620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FFFF00"/>
                </a:solidFill>
              </a:rPr>
              <a:t>25</a:t>
            </a: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158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8256" name="Line 128"/>
          <p:cNvSpPr>
            <a:spLocks noChangeShapeType="1"/>
          </p:cNvSpPr>
          <p:nvPr/>
        </p:nvSpPr>
        <p:spPr bwMode="auto">
          <a:xfrm>
            <a:off x="5043488" y="22098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57" name="Text Box 129"/>
          <p:cNvSpPr txBox="1">
            <a:spLocks noChangeArrowheads="1"/>
          </p:cNvSpPr>
          <p:nvPr/>
        </p:nvSpPr>
        <p:spPr bwMode="auto">
          <a:xfrm>
            <a:off x="5486400" y="2057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X 360</a:t>
            </a:r>
          </a:p>
        </p:txBody>
      </p:sp>
      <p:sp>
        <p:nvSpPr>
          <p:cNvPr id="48258" name="Text Box 130"/>
          <p:cNvSpPr txBox="1">
            <a:spLocks noChangeArrowheads="1"/>
          </p:cNvSpPr>
          <p:nvPr/>
        </p:nvSpPr>
        <p:spPr bwMode="auto">
          <a:xfrm>
            <a:off x="4891088" y="2569458"/>
            <a:ext cx="762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FF00"/>
                </a:solidFill>
              </a:rPr>
              <a:t>15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158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8259" name="Line 131"/>
          <p:cNvSpPr>
            <a:spLocks noChangeShapeType="1"/>
          </p:cNvSpPr>
          <p:nvPr/>
        </p:nvSpPr>
        <p:spPr bwMode="auto">
          <a:xfrm>
            <a:off x="5043488" y="28194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0" name="Text Box 132"/>
          <p:cNvSpPr txBox="1">
            <a:spLocks noChangeArrowheads="1"/>
          </p:cNvSpPr>
          <p:nvPr/>
        </p:nvSpPr>
        <p:spPr bwMode="auto">
          <a:xfrm>
            <a:off x="5486400" y="2667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X 360</a:t>
            </a:r>
          </a:p>
        </p:txBody>
      </p:sp>
      <p:sp>
        <p:nvSpPr>
          <p:cNvPr id="48261" name="Text Box 133"/>
          <p:cNvSpPr txBox="1">
            <a:spLocks noChangeArrowheads="1"/>
          </p:cNvSpPr>
          <p:nvPr/>
        </p:nvSpPr>
        <p:spPr bwMode="auto">
          <a:xfrm>
            <a:off x="4891088" y="4724400"/>
            <a:ext cx="762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FF00"/>
                </a:solidFill>
              </a:rPr>
              <a:t>35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158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8262" name="Line 134"/>
          <p:cNvSpPr>
            <a:spLocks noChangeShapeType="1"/>
          </p:cNvSpPr>
          <p:nvPr/>
        </p:nvSpPr>
        <p:spPr bwMode="auto">
          <a:xfrm>
            <a:off x="5043488" y="50292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3" name="Text Box 135"/>
          <p:cNvSpPr txBox="1">
            <a:spLocks noChangeArrowheads="1"/>
          </p:cNvSpPr>
          <p:nvPr/>
        </p:nvSpPr>
        <p:spPr bwMode="auto">
          <a:xfrm>
            <a:off x="5486400" y="4876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X 360</a:t>
            </a:r>
          </a:p>
        </p:txBody>
      </p:sp>
      <p:sp>
        <p:nvSpPr>
          <p:cNvPr id="48264" name="Text Box 136"/>
          <p:cNvSpPr txBox="1">
            <a:spLocks noChangeArrowheads="1"/>
          </p:cNvSpPr>
          <p:nvPr/>
        </p:nvSpPr>
        <p:spPr bwMode="auto">
          <a:xfrm>
            <a:off x="6983413" y="1981200"/>
            <a:ext cx="762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FF00"/>
                </a:solidFill>
              </a:rPr>
              <a:t>25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158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8265" name="Line 137"/>
          <p:cNvSpPr>
            <a:spLocks noChangeShapeType="1"/>
          </p:cNvSpPr>
          <p:nvPr/>
        </p:nvSpPr>
        <p:spPr bwMode="auto">
          <a:xfrm>
            <a:off x="7135813" y="22860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6" name="Text Box 138"/>
          <p:cNvSpPr txBox="1">
            <a:spLocks noChangeArrowheads="1"/>
          </p:cNvSpPr>
          <p:nvPr/>
        </p:nvSpPr>
        <p:spPr bwMode="auto">
          <a:xfrm>
            <a:off x="7578725" y="2147888"/>
            <a:ext cx="118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X 100%</a:t>
            </a:r>
          </a:p>
        </p:txBody>
      </p:sp>
      <p:sp>
        <p:nvSpPr>
          <p:cNvPr id="48267" name="Text Box 139"/>
          <p:cNvSpPr txBox="1">
            <a:spLocks noChangeArrowheads="1"/>
          </p:cNvSpPr>
          <p:nvPr/>
        </p:nvSpPr>
        <p:spPr bwMode="auto">
          <a:xfrm>
            <a:off x="6983413" y="2590800"/>
            <a:ext cx="762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FF00"/>
                </a:solidFill>
              </a:rPr>
              <a:t>15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158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8268" name="Line 140"/>
          <p:cNvSpPr>
            <a:spLocks noChangeShapeType="1"/>
          </p:cNvSpPr>
          <p:nvPr/>
        </p:nvSpPr>
        <p:spPr bwMode="auto">
          <a:xfrm>
            <a:off x="7135813" y="28194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69" name="Text Box 141"/>
          <p:cNvSpPr txBox="1">
            <a:spLocks noChangeArrowheads="1"/>
          </p:cNvSpPr>
          <p:nvPr/>
        </p:nvSpPr>
        <p:spPr bwMode="auto">
          <a:xfrm>
            <a:off x="7578725" y="2667000"/>
            <a:ext cx="118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X 100%</a:t>
            </a:r>
          </a:p>
        </p:txBody>
      </p:sp>
      <p:sp>
        <p:nvSpPr>
          <p:cNvPr id="48270" name="Text Box 142"/>
          <p:cNvSpPr txBox="1">
            <a:spLocks noChangeArrowheads="1"/>
          </p:cNvSpPr>
          <p:nvPr/>
        </p:nvSpPr>
        <p:spPr bwMode="auto">
          <a:xfrm>
            <a:off x="6996113" y="4724400"/>
            <a:ext cx="762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FF00"/>
                </a:solidFill>
              </a:rPr>
              <a:t>35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FF00"/>
                </a:solidFill>
              </a:rPr>
              <a:t>158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8271" name="Line 143"/>
          <p:cNvSpPr>
            <a:spLocks noChangeShapeType="1"/>
          </p:cNvSpPr>
          <p:nvPr/>
        </p:nvSpPr>
        <p:spPr bwMode="auto">
          <a:xfrm>
            <a:off x="7148513" y="5029200"/>
            <a:ext cx="457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72" name="Text Box 144"/>
          <p:cNvSpPr txBox="1">
            <a:spLocks noChangeArrowheads="1"/>
          </p:cNvSpPr>
          <p:nvPr/>
        </p:nvSpPr>
        <p:spPr bwMode="auto">
          <a:xfrm>
            <a:off x="7591425" y="4876800"/>
            <a:ext cx="118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X 100%</a:t>
            </a:r>
          </a:p>
        </p:txBody>
      </p:sp>
      <p:sp>
        <p:nvSpPr>
          <p:cNvPr id="48273" name="Text Box 145"/>
          <p:cNvSpPr txBox="1">
            <a:spLocks noChangeArrowheads="1"/>
          </p:cNvSpPr>
          <p:nvPr/>
        </p:nvSpPr>
        <p:spPr bwMode="auto">
          <a:xfrm>
            <a:off x="533400" y="533400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Contoh</a:t>
            </a:r>
            <a:endParaRPr lang="en-US" sz="3200" b="1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934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sv-SE" sz="2800" b="1" dirty="0">
                <a:latin typeface="Times New Roman" pitchFamily="18" charset="0"/>
              </a:rPr>
              <a:t>DIAGRAM LINGKARAN </a:t>
            </a:r>
          </a:p>
          <a:p>
            <a:pPr algn="ctr"/>
            <a:r>
              <a:rPr lang="sv-SE" sz="2800" b="1" dirty="0">
                <a:latin typeface="Times New Roman" pitchFamily="18" charset="0"/>
              </a:rPr>
              <a:t>SISWA YANG MENABUNG SETIAP KELAS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304800"/>
            <a:ext cx="5562600" cy="625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DIAGRAM 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PeNCAR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 / TITIK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51184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Diagram </a:t>
            </a:r>
            <a:r>
              <a:rPr lang="en-US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Pencar</a:t>
            </a:r>
            <a:r>
              <a:rPr lang="en-US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id-ID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alah diagram yang menunjukkan gugusan titik-titik setelah garis koordinat sebagai penghubung yang dihapus.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Biasanya diagram ini digunakan untuk menggambarkan titik data korelasi atau regrasi yang terdiri dari variabel bebas dan variabel terikat.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23"/>
          <a:stretch/>
        </p:blipFill>
        <p:spPr bwMode="auto">
          <a:xfrm>
            <a:off x="433054" y="3657600"/>
            <a:ext cx="3048000" cy="248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2" r="63453"/>
          <a:stretch/>
        </p:blipFill>
        <p:spPr bwMode="auto">
          <a:xfrm>
            <a:off x="3516321" y="3886200"/>
            <a:ext cx="2351079" cy="241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3" r="62402"/>
          <a:stretch/>
        </p:blipFill>
        <p:spPr bwMode="auto">
          <a:xfrm>
            <a:off x="5943600" y="3276600"/>
            <a:ext cx="2667000" cy="32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70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304800"/>
            <a:ext cx="6172200" cy="625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DIAGRAM 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id-ID" sz="3200" dirty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lambang (Pictogram)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52708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Diagram lambang </a:t>
            </a:r>
            <a:r>
              <a:rPr lang="en-US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(Pictogram) </a:t>
            </a:r>
            <a:r>
              <a:rPr lang="id-ID" sz="1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adalah diagram yang menggambarkan simbul-simbul dari data sebagai alat visual untuk orang awam.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Lambang yang digunakan harus sesuai dengan objek yang diteliti. </a:t>
            </a:r>
            <a:endParaRPr lang="en-US" sz="18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1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Misalnya: data angkatan kerja digambarkan orang, hutan produksi digambarkan pohon, data listrik digambarkan bola lampu, dll.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3" t="30000" r="24777" b="25428"/>
          <a:stretch/>
        </p:blipFill>
        <p:spPr bwMode="auto">
          <a:xfrm>
            <a:off x="878395" y="3810000"/>
            <a:ext cx="3657601" cy="2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7" t="32666" r="22768" b="24667"/>
          <a:stretch/>
        </p:blipFill>
        <p:spPr bwMode="auto">
          <a:xfrm>
            <a:off x="4855028" y="3703320"/>
            <a:ext cx="3831772" cy="260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3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8458200" cy="6257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DIAGRAM 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PETA  STATISTIK</a:t>
            </a:r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(c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AR</a:t>
            </a:r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togram</a:t>
            </a:r>
            <a:r>
              <a:rPr lang="id-ID" sz="3200" dirty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51946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id-ID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iagram</a:t>
            </a:r>
            <a:r>
              <a:rPr lang="id-ID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eta</a:t>
            </a:r>
            <a:r>
              <a:rPr lang="id-ID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tatistik</a:t>
            </a:r>
            <a:r>
              <a:rPr lang="id-ID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r>
              <a:rPr lang="id-ID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togram)</a:t>
            </a:r>
            <a:r>
              <a:rPr lang="en-US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id-ID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aitu diagram yang melukiskan  fenomena atau keadaan yang dihubungkan dengan tempat kejadian tersebut. Teknik pembuatannya digunakan peta geografis sebagai dasar untuk menerangkan data dan fakta yang terjadi.</a:t>
            </a:r>
          </a:p>
        </p:txBody>
      </p:sp>
      <p:pic>
        <p:nvPicPr>
          <p:cNvPr id="4" name="Picture 2" descr="091013_0235_PengertianD4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6992"/>
            <a:ext cx="6477000" cy="2955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01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64100"/>
          </a:xfrm>
        </p:spPr>
        <p:txBody>
          <a:bodyPr/>
          <a:lstStyle/>
          <a:p>
            <a:pPr marL="623887" indent="-514350">
              <a:buAutoNum type="arabicPeriod"/>
            </a:pPr>
            <a:r>
              <a:rPr lang="id-ID" sz="2000" dirty="0" smtClean="0"/>
              <a:t>Jelaskan </a:t>
            </a:r>
            <a:r>
              <a:rPr lang="id-ID" sz="2000" dirty="0"/>
              <a:t>tentang pengertian statistik dan statistika</a:t>
            </a:r>
            <a:r>
              <a:rPr lang="id-ID" sz="2000" dirty="0" smtClean="0"/>
              <a:t>!</a:t>
            </a:r>
            <a:endParaRPr lang="en-US" sz="2000" dirty="0" smtClean="0"/>
          </a:p>
          <a:p>
            <a:pPr marL="623887" indent="-514350">
              <a:buAutoNum type="arabicPeriod"/>
            </a:pPr>
            <a:r>
              <a:rPr lang="id-ID" sz="2000" dirty="0"/>
              <a:t>Jelaskan pengertian Statistika deskriptif dan statistika inferensial</a:t>
            </a:r>
            <a:r>
              <a:rPr lang="id-ID" sz="2000" dirty="0" smtClean="0"/>
              <a:t>!</a:t>
            </a:r>
            <a:endParaRPr lang="en-US" sz="2000" dirty="0" smtClean="0"/>
          </a:p>
          <a:p>
            <a:pPr marL="623887" indent="-514350">
              <a:buAutoNum type="arabicPeriod"/>
            </a:pPr>
            <a:r>
              <a:rPr lang="id-ID" sz="2000" dirty="0"/>
              <a:t>Jelaskan Jenis-jenis sakla dan berikan contohnya masing- </a:t>
            </a:r>
            <a:r>
              <a:rPr lang="id-ID" sz="2000" dirty="0" smtClean="0"/>
              <a:t>masing!</a:t>
            </a:r>
            <a:endParaRPr lang="en-US" sz="2000" dirty="0"/>
          </a:p>
          <a:p>
            <a:pPr marL="623887" indent="-514350">
              <a:buAutoNum type="arabicPeriod"/>
            </a:pPr>
            <a:r>
              <a:rPr lang="id-ID" sz="2000" dirty="0" smtClean="0"/>
              <a:t>Bagian </a:t>
            </a:r>
            <a:r>
              <a:rPr lang="id-ID" sz="2000" dirty="0"/>
              <a:t>dari statistika yang berhubungan  dengan  metode- metode yang berkaitan dengan pengumpulan  dan penyajian suatu  gugus data sehingga  memberikan  informasi  yang berguna adalah</a:t>
            </a:r>
            <a:r>
              <a:rPr lang="id-ID" sz="2000" dirty="0" smtClean="0"/>
              <a:t>:</a:t>
            </a:r>
            <a:r>
              <a:rPr lang="en-US" sz="2000" dirty="0" smtClean="0"/>
              <a:t>…</a:t>
            </a:r>
          </a:p>
          <a:p>
            <a:pPr marL="623887" indent="-514350">
              <a:buAutoNum type="arabicPeriod"/>
            </a:pPr>
            <a:r>
              <a:rPr lang="id-ID" sz="2000" dirty="0" smtClean="0"/>
              <a:t>Bagian </a:t>
            </a:r>
            <a:r>
              <a:rPr lang="id-ID" sz="2000" dirty="0"/>
              <a:t>dari statistika yang mencakup semua metode yang berhubungan dengan analisis sebagian data untuk kemudian sampai pada peramalan atau penarikan kesimpulan mengenai keseluruhan gugus data induknya adalah</a:t>
            </a:r>
            <a:r>
              <a:rPr lang="id-ID" sz="2000" dirty="0" smtClean="0"/>
              <a:t>:</a:t>
            </a:r>
            <a:r>
              <a:rPr lang="en-US" sz="2000" dirty="0" smtClean="0"/>
              <a:t> …..</a:t>
            </a:r>
          </a:p>
          <a:p>
            <a:pPr marL="623887" lvl="1" indent="-514350">
              <a:spcBef>
                <a:spcPts val="400"/>
              </a:spcBef>
              <a:buSzPct val="68000"/>
              <a:buFont typeface="Wingdings 3" pitchFamily="18" charset="2"/>
              <a:buAutoNum type="arabicPeriod"/>
            </a:pPr>
            <a:endParaRPr lang="en-US" sz="2000" dirty="0"/>
          </a:p>
          <a:p>
            <a:pPr marL="623887" indent="-514350"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62200" y="304800"/>
            <a:ext cx="42672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Soal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evaluasi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32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940300"/>
          </a:xfrm>
        </p:spPr>
        <p:txBody>
          <a:bodyPr/>
          <a:lstStyle/>
          <a:p>
            <a:pPr marL="623887" indent="-514350">
              <a:buFont typeface="+mj-lt"/>
              <a:buAutoNum type="arabicPeriod" startAt="6"/>
            </a:pPr>
            <a:r>
              <a:rPr lang="id-ID" sz="2000" dirty="0" smtClean="0"/>
              <a:t>Nyatakan	apakah	pernyataan-pernyataan</a:t>
            </a:r>
            <a:r>
              <a:rPr lang="en-US" sz="2000" dirty="0" smtClean="0"/>
              <a:t> </a:t>
            </a:r>
            <a:r>
              <a:rPr lang="id-ID" sz="2000" dirty="0" smtClean="0"/>
              <a:t>berikut</a:t>
            </a:r>
            <a:r>
              <a:rPr lang="en-US" sz="2000" dirty="0" smtClean="0"/>
              <a:t> </a:t>
            </a:r>
            <a:r>
              <a:rPr lang="id-ID" sz="2000" dirty="0" smtClean="0"/>
              <a:t>ini termasuk dalam statistika deskriptif atau inferensia.....</a:t>
            </a:r>
            <a:endParaRPr lang="en-US" sz="2000" dirty="0" smtClean="0"/>
          </a:p>
          <a:p>
            <a:pPr marL="640080" lvl="0" indent="0">
              <a:buNone/>
            </a:pPr>
            <a:r>
              <a:rPr lang="en-US" sz="2000" dirty="0" smtClean="0"/>
              <a:t>a. </a:t>
            </a:r>
            <a:r>
              <a:rPr lang="id-ID" sz="2000" dirty="0" smtClean="0"/>
              <a:t>Akibat </a:t>
            </a:r>
            <a:r>
              <a:rPr lang="id-ID" sz="2000" dirty="0"/>
              <a:t>penurunan produksi  minyak  oleh negara-negara </a:t>
            </a:r>
            <a:r>
              <a:rPr lang="en-US" sz="2000" dirty="0" smtClean="0"/>
              <a:t> </a:t>
            </a:r>
            <a:r>
              <a:rPr lang="id-ID" sz="2000" dirty="0" smtClean="0"/>
              <a:t>penghasil </a:t>
            </a:r>
            <a:r>
              <a:rPr lang="id-ID" sz="2000" dirty="0"/>
              <a:t>minyak, maka diramalkan harga minyak akan menjadi dua kali lipat pada tahun yang akan datang.</a:t>
            </a:r>
            <a:endParaRPr lang="en-US" sz="2000" dirty="0"/>
          </a:p>
          <a:p>
            <a:pPr marL="640080" indent="0">
              <a:buNone/>
            </a:pPr>
            <a:r>
              <a:rPr lang="en-US" sz="2000" dirty="0" smtClean="0"/>
              <a:t>b. </a:t>
            </a:r>
            <a:r>
              <a:rPr lang="id-ID" sz="2000" dirty="0" smtClean="0"/>
              <a:t>Sekurang-kurangnya </a:t>
            </a:r>
            <a:r>
              <a:rPr lang="id-ID" sz="2000" dirty="0"/>
              <a:t>5% dari smua kebakaran yang dilaporkan tahun lalu di sebuah kota tertentu diakibatkan oleh tindakan sengaja orang-orang yang tidak bertanggung jawab.</a:t>
            </a:r>
            <a:endParaRPr lang="en-US" sz="2000" dirty="0" smtClean="0"/>
          </a:p>
          <a:p>
            <a:pPr marL="623887" lvl="1" indent="-514350">
              <a:spcBef>
                <a:spcPts val="400"/>
              </a:spcBef>
              <a:buSzPct val="68000"/>
              <a:buFont typeface="Wingdings 3" pitchFamily="18" charset="2"/>
              <a:buAutoNum type="arabicPeriod"/>
            </a:pPr>
            <a:endParaRPr lang="en-US" sz="2000" dirty="0"/>
          </a:p>
          <a:p>
            <a:pPr marL="623887" lvl="1" indent="-514350">
              <a:spcBef>
                <a:spcPts val="400"/>
              </a:spcBef>
              <a:buSzPct val="68000"/>
              <a:buFont typeface="Wingdings 3" pitchFamily="18" charset="2"/>
              <a:buAutoNum type="arabicPeriod"/>
            </a:pPr>
            <a:endParaRPr lang="en-US" sz="2000" dirty="0"/>
          </a:p>
          <a:p>
            <a:pPr marL="623887" indent="-514350"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362200" y="304800"/>
            <a:ext cx="42672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Soal</a:t>
            </a:r>
            <a:r>
              <a:rPr lang="en-US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evaluasi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89182"/>
            <a:ext cx="4114800" cy="241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04000" y="6107829"/>
            <a:ext cx="23622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id-ID" sz="3200" dirty="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SELESAI</a:t>
            </a:r>
            <a:endParaRPr lang="id-ID" sz="3200" dirty="0">
              <a:solidFill>
                <a:schemeClr val="bg1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19800"/>
          </a:xfrm>
        </p:spPr>
        <p:txBody>
          <a:bodyPr/>
          <a:lstStyle/>
          <a:p>
            <a:r>
              <a:rPr lang="en-US" sz="2600" b="1" dirty="0" err="1"/>
              <a:t>Fungsi</a:t>
            </a:r>
            <a:r>
              <a:rPr lang="en-US" sz="2600" b="1" dirty="0"/>
              <a:t> </a:t>
            </a:r>
            <a:r>
              <a:rPr lang="en-US" sz="2600" b="1" dirty="0" err="1" smtClean="0"/>
              <a:t>statistik</a:t>
            </a:r>
            <a:r>
              <a:rPr lang="en-US" sz="2600" b="1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 </a:t>
            </a:r>
            <a:r>
              <a:rPr lang="en-US" sz="2400" dirty="0" err="1"/>
              <a:t>alat</a:t>
            </a:r>
            <a:r>
              <a:rPr lang="en-US" sz="2400" dirty="0"/>
              <a:t> bantu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pembuatan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/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.</a:t>
            </a:r>
          </a:p>
          <a:p>
            <a:pPr marL="109537" lvl="0" indent="0">
              <a:buNone/>
            </a:pPr>
            <a:endParaRPr lang="en-US" sz="2400" dirty="0" smtClean="0"/>
          </a:p>
          <a:p>
            <a:pPr marL="109537" lvl="0" indent="0">
              <a:buNone/>
            </a:pPr>
            <a:r>
              <a:rPr lang="en-US" sz="2400" b="1" dirty="0" err="1" smtClean="0"/>
              <a:t>Statistik</a:t>
            </a:r>
            <a:r>
              <a:rPr lang="en-US" sz="2400" b="1" dirty="0" smtClean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computer </a:t>
            </a:r>
            <a:r>
              <a:rPr lang="en-US" sz="2400" b="1" dirty="0" err="1"/>
              <a:t>digunakan</a:t>
            </a:r>
            <a:r>
              <a:rPr lang="en-US" sz="2400" b="1" dirty="0"/>
              <a:t> </a:t>
            </a:r>
            <a:r>
              <a:rPr lang="en-US" sz="2400" b="1" dirty="0" err="1"/>
              <a:t>apabila</a:t>
            </a:r>
            <a:r>
              <a:rPr lang="en-US" sz="2400" dirty="0"/>
              <a:t>:</a:t>
            </a:r>
          </a:p>
          <a:p>
            <a:pPr marL="109537" lv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 (volume data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endParaRPr lang="en-US" sz="2400" dirty="0" smtClean="0"/>
          </a:p>
          <a:p>
            <a:pPr marL="109537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besar</a:t>
            </a:r>
            <a:r>
              <a:rPr lang="en-US" sz="2400" dirty="0" smtClean="0"/>
              <a:t>).</a:t>
            </a:r>
          </a:p>
          <a:p>
            <a:pPr marL="109537" lvl="0" indent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yang </a:t>
            </a:r>
            <a:r>
              <a:rPr lang="en-US" sz="2400" dirty="0" err="1"/>
              <a:t>sifatnya</a:t>
            </a:r>
            <a:r>
              <a:rPr lang="en-US" sz="2400" dirty="0"/>
              <a:t> </a:t>
            </a:r>
            <a:endParaRPr lang="en-US" sz="2400" dirty="0" smtClean="0"/>
          </a:p>
          <a:p>
            <a:pPr marL="109537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</a:t>
            </a:r>
            <a:r>
              <a:rPr lang="en-US" sz="2400" dirty="0"/>
              <a:t>kali agar </a:t>
            </a:r>
            <a:r>
              <a:rPr lang="en-US" sz="2400" dirty="0" err="1"/>
              <a:t>akurat</a:t>
            </a:r>
            <a:r>
              <a:rPr lang="en-US" sz="2400" dirty="0"/>
              <a:t>.</a:t>
            </a:r>
          </a:p>
          <a:p>
            <a:pPr marL="109537" lvl="0" indent="0">
              <a:buNone/>
            </a:pPr>
            <a:r>
              <a:rPr lang="en-US" sz="2400" dirty="0" smtClean="0"/>
              <a:t>3. </a:t>
            </a:r>
            <a:r>
              <a:rPr lang="en-US" sz="2400" dirty="0" err="1"/>
              <a:t>P</a:t>
            </a:r>
            <a:r>
              <a:rPr lang="en-US" sz="2400" dirty="0" err="1" smtClean="0"/>
              <a:t>engolahan</a:t>
            </a:r>
            <a:r>
              <a:rPr lang="en-US" sz="2400" dirty="0" smtClean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 </a:t>
            </a:r>
          </a:p>
          <a:p>
            <a:pPr marL="109537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.</a:t>
            </a:r>
          </a:p>
          <a:p>
            <a:pPr marL="109537" lv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datanya</a:t>
            </a:r>
            <a:r>
              <a:rPr lang="en-US" sz="2400" dirty="0" smtClean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.</a:t>
            </a:r>
          </a:p>
          <a:p>
            <a:pPr marL="109537" indent="0"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/>
              <a:t>ketelitian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data.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4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1"/>
            <a:ext cx="8763000" cy="1905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effectLst/>
              </a:rPr>
              <a:t>DATA </a:t>
            </a:r>
            <a:r>
              <a:rPr lang="en-US" sz="6600" dirty="0" smtClean="0">
                <a:effectLst/>
              </a:rPr>
              <a:t> STATISTIK</a:t>
            </a:r>
            <a:endParaRPr lang="en-US" sz="54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b="1" dirty="0" smtClean="0"/>
              <a:t>PERTEMUAN 1</a:t>
            </a:r>
            <a:r>
              <a:rPr lang="en-US" dirty="0" smtClean="0"/>
              <a:t> 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819400" y="5726113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n-NO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By : BIDA SARI,  SP, MSi</a:t>
            </a:r>
            <a:endParaRPr lang="en-US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57800"/>
          </a:xfrm>
        </p:spPr>
        <p:txBody>
          <a:bodyPr/>
          <a:lstStyle/>
          <a:p>
            <a:r>
              <a:rPr lang="en-US" sz="2400" b="1" dirty="0"/>
              <a:t>Data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pengamatan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err="1" smtClean="0"/>
              <a:t>Kegunaan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membantu</a:t>
            </a:r>
            <a:r>
              <a:rPr lang="en-US" sz="2400" smtClean="0"/>
              <a:t> membuat</a:t>
            </a:r>
            <a:r>
              <a:rPr lang="en-US" sz="2400" dirty="0" smtClean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(decision makers</a:t>
            </a:r>
            <a:r>
              <a:rPr lang="en-US" sz="2400" dirty="0" smtClean="0"/>
              <a:t>).</a:t>
            </a:r>
          </a:p>
          <a:p>
            <a:endParaRPr lang="en-US" sz="1200" dirty="0"/>
          </a:p>
          <a:p>
            <a:r>
              <a:rPr lang="en-US" sz="2400" dirty="0"/>
              <a:t>Data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dikaitkan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: </a:t>
            </a:r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en-US" sz="2400" dirty="0"/>
              <a:t>)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2)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/</a:t>
            </a:r>
            <a:r>
              <a:rPr lang="en-US" sz="2400" dirty="0" err="1"/>
              <a:t>kontrol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3)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>. </a:t>
            </a:r>
          </a:p>
          <a:p>
            <a:pPr marL="109537" lv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DATA </a:t>
            </a:r>
            <a:r>
              <a:rPr lang="en-US" dirty="0">
                <a:effectLst/>
              </a:rPr>
              <a:t>STATISTIK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320040"/>
            <a:ext cx="788670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Macam-Macam</a:t>
            </a:r>
            <a:r>
              <a:rPr lang="en-US" sz="6000" dirty="0" smtClean="0"/>
              <a:t> Data</a:t>
            </a:r>
            <a:endParaRPr lang="id-ID" sz="60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162" y="3276600"/>
            <a:ext cx="1825438" cy="118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1512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acam</a:t>
            </a:r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id-I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</a:t>
            </a:r>
            <a:endParaRPr lang="id-I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392" y="1591254"/>
            <a:ext cx="1974924" cy="61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3048000" y="158109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Sifat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id-ID" dirty="0" smtClean="0"/>
          </a:p>
        </p:txBody>
      </p:sp>
      <p:sp>
        <p:nvSpPr>
          <p:cNvPr id="9" name="Rectangle 8"/>
          <p:cNvSpPr/>
          <p:nvPr/>
        </p:nvSpPr>
        <p:spPr>
          <a:xfrm>
            <a:off x="2743200" y="4234952"/>
            <a:ext cx="1958116" cy="870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743200" y="4228981"/>
            <a:ext cx="19581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 </a:t>
            </a:r>
            <a:r>
              <a:rPr lang="en-US" sz="2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6647" y="5542865"/>
            <a:ext cx="1944669" cy="916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2791386" y="5616714"/>
            <a:ext cx="190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Waktu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Mengumpulkan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id-ID" sz="20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61055" y="3810000"/>
            <a:ext cx="27734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10385" y="1757073"/>
            <a:ext cx="50427" cy="425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10385" y="1752600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3918" y="4570412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47365" y="6006348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54089" y="3122612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743200" y="2787152"/>
            <a:ext cx="1958116" cy="870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TextBox 34"/>
          <p:cNvSpPr txBox="1"/>
          <p:nvPr/>
        </p:nvSpPr>
        <p:spPr>
          <a:xfrm>
            <a:off x="2943787" y="2905780"/>
            <a:ext cx="155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id-ID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5183841" y="1371600"/>
            <a:ext cx="1674159" cy="4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5183841" y="1986162"/>
            <a:ext cx="1674159" cy="452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800600" y="1598612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1573503"/>
            <a:ext cx="0" cy="6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00600" y="2209800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94780" y="1371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Kualitatif</a:t>
            </a:r>
            <a:endParaRPr lang="id-ID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5183841" y="1946702"/>
            <a:ext cx="167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Kuantiitatif</a:t>
            </a:r>
            <a:endParaRPr lang="id-ID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3841" y="3352800"/>
            <a:ext cx="1674159" cy="4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48"/>
          <p:cNvSpPr/>
          <p:nvPr/>
        </p:nvSpPr>
        <p:spPr>
          <a:xfrm>
            <a:off x="5181600" y="3962400"/>
            <a:ext cx="1674159" cy="44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5183841" y="4596072"/>
            <a:ext cx="1674159" cy="50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 50"/>
          <p:cNvSpPr/>
          <p:nvPr/>
        </p:nvSpPr>
        <p:spPr>
          <a:xfrm>
            <a:off x="5183841" y="5410200"/>
            <a:ext cx="1826559" cy="34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 51"/>
          <p:cNvSpPr/>
          <p:nvPr/>
        </p:nvSpPr>
        <p:spPr>
          <a:xfrm>
            <a:off x="5179359" y="5878123"/>
            <a:ext cx="1831041" cy="37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 52"/>
          <p:cNvSpPr/>
          <p:nvPr/>
        </p:nvSpPr>
        <p:spPr>
          <a:xfrm>
            <a:off x="5183841" y="2667000"/>
            <a:ext cx="1674159" cy="42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TextBox 53"/>
          <p:cNvSpPr txBox="1"/>
          <p:nvPr/>
        </p:nvSpPr>
        <p:spPr>
          <a:xfrm>
            <a:off x="5334000" y="2724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Intern</a:t>
            </a:r>
            <a:r>
              <a:rPr lang="en-US" sz="2000" b="1" dirty="0" smtClean="0"/>
              <a:t> </a:t>
            </a:r>
            <a:endParaRPr lang="id-ID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5294780" y="3352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Ekstern</a:t>
            </a:r>
            <a:r>
              <a:rPr lang="en-US" sz="2000" b="1" dirty="0" smtClean="0"/>
              <a:t> </a:t>
            </a:r>
            <a:endParaRPr lang="id-ID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5330638" y="404997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Primer</a:t>
            </a:r>
            <a:endParaRPr lang="id-ID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5330638" y="4629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Sekunder</a:t>
            </a:r>
            <a:endParaRPr lang="id-ID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5105400" y="540647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Cross section</a:t>
            </a:r>
            <a:endParaRPr lang="id-ID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29200" y="587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Time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series</a:t>
            </a:r>
            <a:endParaRPr lang="id-ID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41241" y="1700472"/>
            <a:ext cx="1674159" cy="4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Rectangle 63"/>
          <p:cNvSpPr/>
          <p:nvPr/>
        </p:nvSpPr>
        <p:spPr>
          <a:xfrm>
            <a:off x="7241241" y="2233872"/>
            <a:ext cx="1674159" cy="43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TextBox 64"/>
          <p:cNvSpPr txBox="1"/>
          <p:nvPr/>
        </p:nvSpPr>
        <p:spPr>
          <a:xfrm>
            <a:off x="7315200" y="17334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Discrete </a:t>
            </a:r>
            <a:endParaRPr lang="id-ID" dirty="0" smtClean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15200" y="2266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Continue</a:t>
            </a:r>
            <a:endParaRPr lang="id-ID" dirty="0" smtClean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800600" y="2792703"/>
            <a:ext cx="0" cy="788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00600" y="4185315"/>
            <a:ext cx="0" cy="788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00600" y="5542865"/>
            <a:ext cx="0" cy="93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34200" y="1908783"/>
            <a:ext cx="0" cy="6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800600" y="3581400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800600" y="2792703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896772" y="1903412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934200" y="2529840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800600" y="4157117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800600" y="4953000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800600" y="5561012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00600" y="6475412"/>
            <a:ext cx="2622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79359" y="6411523"/>
            <a:ext cx="1831041" cy="370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Panel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055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marL="109537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1.Data </a:t>
            </a:r>
            <a:r>
              <a:rPr lang="en-US" sz="2400" b="1" dirty="0" err="1">
                <a:solidFill>
                  <a:srgbClr val="FF0000"/>
                </a:solidFill>
              </a:rPr>
              <a:t>menurut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Sifat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:</a:t>
            </a:r>
          </a:p>
          <a:p>
            <a:pPr marL="365760" lvl="0" indent="0">
              <a:buNone/>
            </a:pPr>
            <a:r>
              <a:rPr lang="en-US" sz="2200" dirty="0" smtClean="0"/>
              <a:t>a. Data </a:t>
            </a:r>
            <a:r>
              <a:rPr lang="en-US" sz="2200" b="1" dirty="0" err="1"/>
              <a:t>Kualitatif</a:t>
            </a:r>
            <a:r>
              <a:rPr lang="en-US" sz="2200" dirty="0"/>
              <a:t> :</a:t>
            </a:r>
            <a:r>
              <a:rPr lang="en-US" sz="2200" dirty="0" err="1"/>
              <a:t>adalah</a:t>
            </a:r>
            <a:r>
              <a:rPr lang="en-US" sz="2200" dirty="0"/>
              <a:t>  data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dinyatakan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angka-angka</a:t>
            </a:r>
            <a:r>
              <a:rPr lang="en-US" sz="2200" dirty="0"/>
              <a:t> (non </a:t>
            </a:r>
            <a:r>
              <a:rPr lang="en-US" sz="2200" dirty="0" err="1"/>
              <a:t>bilangan</a:t>
            </a:r>
            <a:r>
              <a:rPr lang="en-US" sz="2200" dirty="0"/>
              <a:t>) </a:t>
            </a:r>
            <a:r>
              <a:rPr lang="en-US" sz="2200" dirty="0" err="1"/>
              <a:t>tetapi</a:t>
            </a:r>
            <a:r>
              <a:rPr lang="en-US" sz="2200" dirty="0"/>
              <a:t>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opini</a:t>
            </a:r>
            <a:r>
              <a:rPr lang="en-US" sz="2200" dirty="0"/>
              <a:t>/</a:t>
            </a:r>
            <a:r>
              <a:rPr lang="en-US" sz="2200" dirty="0" err="1"/>
              <a:t>pendapat</a:t>
            </a:r>
            <a:r>
              <a:rPr lang="en-US" sz="2200" dirty="0"/>
              <a:t>,   </a:t>
            </a:r>
            <a:r>
              <a:rPr lang="en-US" sz="2200" dirty="0" err="1"/>
              <a:t>sifatnya</a:t>
            </a:r>
            <a:r>
              <a:rPr lang="en-US" sz="2200" dirty="0"/>
              <a:t> </a:t>
            </a:r>
            <a:r>
              <a:rPr lang="en-US" sz="2200" dirty="0" err="1"/>
              <a:t>objektif</a:t>
            </a:r>
            <a:r>
              <a:rPr lang="en-US" sz="2200" dirty="0"/>
              <a:t>, </a:t>
            </a:r>
            <a:r>
              <a:rPr lang="en-US" sz="2200" dirty="0" err="1"/>
              <a:t>contoh</a:t>
            </a:r>
            <a:r>
              <a:rPr lang="en-US" sz="2200" dirty="0"/>
              <a:t> : </a:t>
            </a:r>
            <a:r>
              <a:rPr lang="en-US" sz="2200" dirty="0" err="1"/>
              <a:t>suka</a:t>
            </a:r>
            <a:r>
              <a:rPr lang="en-US" sz="2200" dirty="0"/>
              <a:t>, </a:t>
            </a:r>
            <a:r>
              <a:rPr lang="en-US" sz="2200" dirty="0" err="1"/>
              <a:t>tidaksuka</a:t>
            </a:r>
            <a:r>
              <a:rPr lang="en-US" sz="2200" dirty="0"/>
              <a:t>, </a:t>
            </a:r>
            <a:r>
              <a:rPr lang="en-US" sz="2200" dirty="0" err="1"/>
              <a:t>senang</a:t>
            </a:r>
            <a:r>
              <a:rPr lang="en-US" sz="2200" dirty="0"/>
              <a:t>, </a:t>
            </a:r>
            <a:r>
              <a:rPr lang="en-US" sz="2200" dirty="0" err="1"/>
              <a:t>dll</a:t>
            </a:r>
            <a:r>
              <a:rPr lang="en-US" sz="2200" dirty="0"/>
              <a:t>.</a:t>
            </a:r>
          </a:p>
          <a:p>
            <a:pPr marL="109537" lvl="0" indent="0">
              <a:buNone/>
            </a:pPr>
            <a:endParaRPr lang="en-US" sz="800" dirty="0"/>
          </a:p>
          <a:p>
            <a:pPr marL="365760" lvl="0" indent="0">
              <a:buNone/>
            </a:pPr>
            <a:r>
              <a:rPr lang="en-US" sz="2200" dirty="0" smtClean="0"/>
              <a:t>b. Data </a:t>
            </a:r>
            <a:r>
              <a:rPr lang="en-US" sz="2200" b="1" dirty="0" err="1"/>
              <a:t>Kuantitatif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data yang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diukur</a:t>
            </a:r>
            <a:r>
              <a:rPr lang="en-US" sz="2200" dirty="0"/>
              <a:t> / </a:t>
            </a:r>
            <a:r>
              <a:rPr lang="en-US" sz="2200" dirty="0" err="1"/>
              <a:t>dihitung</a:t>
            </a:r>
            <a:r>
              <a:rPr lang="en-US" sz="2200" dirty="0"/>
              <a:t>  </a:t>
            </a:r>
            <a:r>
              <a:rPr lang="en-US" sz="2200" dirty="0" err="1"/>
              <a:t>dengan</a:t>
            </a:r>
            <a:r>
              <a:rPr lang="en-US" sz="2200" dirty="0"/>
              <a:t> unit </a:t>
            </a:r>
            <a:r>
              <a:rPr lang="en-US" sz="2200" dirty="0" err="1"/>
              <a:t>pengukuran</a:t>
            </a:r>
            <a:r>
              <a:rPr lang="en-US" sz="2200" dirty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</a:p>
          <a:p>
            <a:pPr lvl="0"/>
            <a:endParaRPr lang="en-US" sz="800" dirty="0" smtClean="0"/>
          </a:p>
          <a:p>
            <a:r>
              <a:rPr lang="en-US" sz="2200" b="1" dirty="0">
                <a:solidFill>
                  <a:srgbClr val="FF0000"/>
                </a:solidFill>
              </a:rPr>
              <a:t>Data </a:t>
            </a:r>
            <a:r>
              <a:rPr lang="en-US" sz="2200" b="1" dirty="0" err="1" smtClean="0">
                <a:solidFill>
                  <a:srgbClr val="FF0000"/>
                </a:solidFill>
              </a:rPr>
              <a:t>kuantitatif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dapat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dibedakan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2 </a:t>
            </a:r>
            <a:r>
              <a:rPr lang="en-US" sz="2200" dirty="0" smtClean="0"/>
              <a:t>:</a:t>
            </a:r>
            <a:endParaRPr lang="en-US" sz="2200" dirty="0"/>
          </a:p>
          <a:p>
            <a:pPr marL="109537" lvl="0" indent="0">
              <a:buNone/>
            </a:pPr>
            <a:r>
              <a:rPr lang="en-US" sz="2200" dirty="0" smtClean="0"/>
              <a:t>   1) Data </a:t>
            </a:r>
            <a:r>
              <a:rPr lang="en-US" sz="2200" b="1" dirty="0"/>
              <a:t>discrete</a:t>
            </a:r>
            <a:r>
              <a:rPr lang="en-US" sz="2200" dirty="0"/>
              <a:t>,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menghitung</a:t>
            </a:r>
            <a:r>
              <a:rPr lang="en-US" sz="2200" dirty="0"/>
              <a:t>.</a:t>
            </a:r>
          </a:p>
          <a:p>
            <a:pPr marL="109537" indent="0">
              <a:buNone/>
            </a:pPr>
            <a:r>
              <a:rPr lang="en-US" sz="2200" dirty="0" smtClean="0"/>
              <a:t>	Data/</a:t>
            </a:r>
            <a:r>
              <a:rPr lang="en-US" sz="2200" dirty="0" err="1" smtClean="0"/>
              <a:t>angkanya</a:t>
            </a:r>
            <a:r>
              <a:rPr lang="en-US" sz="2200" dirty="0" smtClean="0"/>
              <a:t>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dirty="0" err="1"/>
              <a:t>bulat</a:t>
            </a:r>
            <a:r>
              <a:rPr lang="en-US" sz="2200" dirty="0"/>
              <a:t>.</a:t>
            </a:r>
          </a:p>
          <a:p>
            <a:pPr marL="109537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Contoh</a:t>
            </a:r>
            <a:r>
              <a:rPr lang="en-US" sz="2200" dirty="0" smtClean="0"/>
              <a:t> </a:t>
            </a:r>
            <a:r>
              <a:rPr lang="en-US" sz="2200" dirty="0"/>
              <a:t>: data </a:t>
            </a:r>
            <a:r>
              <a:rPr lang="en-US" sz="2200" dirty="0" err="1"/>
              <a:t>sensus</a:t>
            </a:r>
            <a:r>
              <a:rPr lang="en-US" sz="2200" dirty="0"/>
              <a:t> </a:t>
            </a:r>
            <a:r>
              <a:rPr lang="en-US" sz="2200" dirty="0" err="1"/>
              <a:t>penduduk</a:t>
            </a:r>
            <a:r>
              <a:rPr lang="en-US" sz="2200" dirty="0"/>
              <a:t>.</a:t>
            </a:r>
          </a:p>
          <a:p>
            <a:pPr marL="109537" lvl="0" indent="0">
              <a:buNone/>
            </a:pPr>
            <a:r>
              <a:rPr lang="en-US" sz="2200" dirty="0" smtClean="0"/>
              <a:t>   2) Data </a:t>
            </a:r>
            <a:r>
              <a:rPr lang="en-US" sz="2200" b="1" dirty="0"/>
              <a:t>continue</a:t>
            </a:r>
            <a:r>
              <a:rPr lang="en-US" sz="2200" dirty="0"/>
              <a:t>,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diperoleh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mengukur</a:t>
            </a:r>
            <a:r>
              <a:rPr lang="en-US" sz="2200" dirty="0"/>
              <a:t>.</a:t>
            </a:r>
          </a:p>
          <a:p>
            <a:pPr marL="109537" indent="0">
              <a:buNone/>
            </a:pPr>
            <a:r>
              <a:rPr lang="en-US" sz="2200" dirty="0" smtClean="0"/>
              <a:t>	Data/</a:t>
            </a:r>
            <a:r>
              <a:rPr lang="en-US" sz="2200" dirty="0" err="1" smtClean="0"/>
              <a:t>angkanya</a:t>
            </a:r>
            <a:r>
              <a:rPr lang="en-US" sz="2200" dirty="0" smtClean="0"/>
              <a:t> </a:t>
            </a:r>
            <a:r>
              <a:rPr lang="en-US" sz="2200" dirty="0" err="1"/>
              <a:t>berupa</a:t>
            </a:r>
            <a:r>
              <a:rPr lang="en-US" sz="2200" dirty="0"/>
              <a:t> decimal/</a:t>
            </a:r>
            <a:r>
              <a:rPr lang="en-US" sz="2200" dirty="0" err="1"/>
              <a:t>pecahan</a:t>
            </a:r>
            <a:endParaRPr lang="en-US" sz="2200" dirty="0"/>
          </a:p>
          <a:p>
            <a:pPr marL="109537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Contoh</a:t>
            </a:r>
            <a:r>
              <a:rPr lang="en-US" sz="2200" dirty="0" smtClean="0"/>
              <a:t> </a:t>
            </a:r>
            <a:r>
              <a:rPr lang="en-US" sz="2200" dirty="0"/>
              <a:t>; data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pengukuran</a:t>
            </a:r>
            <a:r>
              <a:rPr lang="en-US" sz="2200" dirty="0"/>
              <a:t> </a:t>
            </a:r>
            <a:r>
              <a:rPr lang="en-US" sz="2200" dirty="0" err="1"/>
              <a:t>tinggi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berat</a:t>
            </a:r>
            <a:r>
              <a:rPr lang="en-US" sz="2200" dirty="0"/>
              <a:t> </a:t>
            </a:r>
            <a:r>
              <a:rPr lang="en-US" sz="2400" dirty="0" err="1"/>
              <a:t>badan</a:t>
            </a:r>
            <a:endParaRPr lang="en-US" sz="2400" dirty="0"/>
          </a:p>
          <a:p>
            <a:pPr marL="109537" lvl="0"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Macam-Macam</a:t>
            </a:r>
            <a:r>
              <a:rPr lang="en-US" sz="4400" dirty="0" smtClean="0"/>
              <a:t> </a:t>
            </a:r>
            <a:r>
              <a:rPr lang="en-US" sz="4400" dirty="0"/>
              <a:t>Data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5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pPr marL="109537" lvl="0" indent="0">
              <a:buNone/>
            </a:pPr>
            <a:r>
              <a:rPr lang="en-US" sz="2200" dirty="0" smtClean="0"/>
              <a:t>2</a:t>
            </a:r>
            <a:r>
              <a:rPr lang="en-US" sz="2200" dirty="0" smtClean="0">
                <a:solidFill>
                  <a:srgbClr val="FF0000"/>
                </a:solidFill>
              </a:rPr>
              <a:t>. </a:t>
            </a:r>
            <a:r>
              <a:rPr lang="en-US" sz="2300" b="1" dirty="0" smtClean="0">
                <a:solidFill>
                  <a:srgbClr val="FF0000"/>
                </a:solidFill>
              </a:rPr>
              <a:t>Data </a:t>
            </a:r>
            <a:r>
              <a:rPr lang="en-US" sz="2300" b="1" dirty="0" err="1" smtClean="0">
                <a:solidFill>
                  <a:srgbClr val="FF0000"/>
                </a:solidFill>
              </a:rPr>
              <a:t>Menurut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Sumber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500" dirty="0"/>
              <a:t>:</a:t>
            </a:r>
          </a:p>
          <a:p>
            <a:pPr marL="365760" lvl="0" indent="0">
              <a:buNone/>
            </a:pPr>
            <a:r>
              <a:rPr lang="en-US" sz="2200" dirty="0" smtClean="0"/>
              <a:t>a</a:t>
            </a:r>
            <a:r>
              <a:rPr lang="en-US" sz="2000" dirty="0" smtClean="0"/>
              <a:t>. Data </a:t>
            </a:r>
            <a:r>
              <a:rPr lang="en-US" sz="2000" b="1" dirty="0"/>
              <a:t>Intern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data yang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data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catatan</a:t>
            </a:r>
            <a:r>
              <a:rPr lang="en-US" sz="2000" dirty="0"/>
              <a:t>/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.</a:t>
            </a:r>
          </a:p>
          <a:p>
            <a:pPr marL="365760" indent="0">
              <a:spcAft>
                <a:spcPts val="0"/>
              </a:spcAft>
              <a:buNone/>
            </a:pPr>
            <a:r>
              <a:rPr lang="en-US" sz="2000" dirty="0" err="1"/>
              <a:t>Contoh</a:t>
            </a:r>
            <a:r>
              <a:rPr lang="en-US" sz="2000" dirty="0"/>
              <a:t> :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gaji</a:t>
            </a:r>
            <a:r>
              <a:rPr lang="en-US" sz="2000" dirty="0"/>
              <a:t> </a:t>
            </a:r>
            <a:r>
              <a:rPr lang="en-US" sz="2000" dirty="0" err="1"/>
              <a:t>pegawai</a:t>
            </a:r>
            <a:r>
              <a:rPr lang="en-US" sz="2000" dirty="0"/>
              <a:t>, </a:t>
            </a:r>
            <a:r>
              <a:rPr lang="en-US" sz="2000" dirty="0" err="1"/>
              <a:t>keuangan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,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.</a:t>
            </a:r>
          </a:p>
          <a:p>
            <a:pPr marL="365760" lvl="0" indent="0">
              <a:buNone/>
            </a:pPr>
            <a:r>
              <a:rPr lang="en-US" sz="2000" dirty="0" smtClean="0"/>
              <a:t>b. Data </a:t>
            </a:r>
            <a:r>
              <a:rPr lang="en-US" sz="2000" b="1" dirty="0" err="1"/>
              <a:t>ekstern</a:t>
            </a:r>
            <a:r>
              <a:rPr lang="en-US" sz="2000" dirty="0"/>
              <a:t>  </a:t>
            </a:r>
            <a:r>
              <a:rPr lang="en-US" sz="2000" dirty="0" err="1"/>
              <a:t>adalah</a:t>
            </a:r>
            <a:r>
              <a:rPr lang="en-US" sz="2000" dirty="0"/>
              <a:t> data yang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data 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.  </a:t>
            </a:r>
            <a:endParaRPr lang="en-US" sz="2000" dirty="0" smtClean="0"/>
          </a:p>
          <a:p>
            <a:pPr marL="365760" lvl="0" indent="0">
              <a:spcAft>
                <a:spcPts val="200"/>
              </a:spcAft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penduduk</a:t>
            </a:r>
            <a:r>
              <a:rPr lang="en-US" sz="2000" dirty="0"/>
              <a:t>,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  <a:p>
            <a:pPr marL="109537" lvl="0" indent="0">
              <a:buNone/>
            </a:pPr>
            <a:r>
              <a:rPr lang="en-US" sz="2400" dirty="0" smtClean="0"/>
              <a:t>3</a:t>
            </a:r>
            <a:r>
              <a:rPr lang="en-US" sz="2300" dirty="0" smtClean="0"/>
              <a:t>. </a:t>
            </a:r>
            <a:r>
              <a:rPr lang="en-US" sz="2300" b="1" dirty="0" smtClean="0">
                <a:solidFill>
                  <a:srgbClr val="FF0000"/>
                </a:solidFill>
              </a:rPr>
              <a:t>Data </a:t>
            </a:r>
            <a:r>
              <a:rPr lang="en-US" sz="2300" b="1" dirty="0" err="1" smtClean="0">
                <a:solidFill>
                  <a:srgbClr val="FF0000"/>
                </a:solidFill>
              </a:rPr>
              <a:t>Menurut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cara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memperoleh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:</a:t>
            </a:r>
          </a:p>
          <a:p>
            <a:pPr marL="365760" lvl="0" indent="0">
              <a:buNone/>
            </a:pPr>
            <a:r>
              <a:rPr lang="en-US" sz="2000" dirty="0"/>
              <a:t>a. </a:t>
            </a:r>
            <a:r>
              <a:rPr lang="en-US" sz="2000" b="1" dirty="0"/>
              <a:t>Data primer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data yang </a:t>
            </a:r>
            <a:r>
              <a:rPr lang="en-US" sz="2000" dirty="0" err="1"/>
              <a:t>dikumpulkan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diolah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menerbitkannya</a:t>
            </a:r>
            <a:r>
              <a:rPr lang="en-US" sz="2000" dirty="0"/>
              <a:t>.</a:t>
            </a:r>
          </a:p>
          <a:p>
            <a:pPr marL="365760" indent="0">
              <a:buNone/>
            </a:pPr>
            <a:r>
              <a:rPr lang="en-US" sz="2000" dirty="0" err="1"/>
              <a:t>Contoh</a:t>
            </a:r>
            <a:r>
              <a:rPr lang="en-US" sz="2000" dirty="0"/>
              <a:t> : Data </a:t>
            </a:r>
            <a:r>
              <a:rPr lang="en-US" sz="2000" dirty="0" err="1"/>
              <a:t>sensus</a:t>
            </a:r>
            <a:r>
              <a:rPr lang="en-US" sz="2000" dirty="0"/>
              <a:t>.</a:t>
            </a:r>
          </a:p>
          <a:p>
            <a:pPr marL="365760" lvl="0" indent="0">
              <a:buNone/>
            </a:pPr>
            <a:r>
              <a:rPr lang="en-US" sz="2000" dirty="0"/>
              <a:t>b. </a:t>
            </a:r>
            <a:r>
              <a:rPr lang="en-US" sz="2000" b="1" dirty="0"/>
              <a:t>Data </a:t>
            </a:r>
            <a:r>
              <a:rPr lang="en-US" sz="2000" b="1" dirty="0" err="1"/>
              <a:t>sekunder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data yang </a:t>
            </a:r>
            <a:r>
              <a:rPr lang="en-US" sz="2000" dirty="0" err="1"/>
              <a:t>diterbitkan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yang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pengolahnya</a:t>
            </a:r>
            <a:r>
              <a:rPr lang="en-US" sz="2000" dirty="0"/>
              <a:t>.</a:t>
            </a:r>
          </a:p>
          <a:p>
            <a:pPr marL="365760"/>
            <a:r>
              <a:rPr lang="en-US" sz="2000" dirty="0" err="1"/>
              <a:t>contohnya</a:t>
            </a:r>
            <a:r>
              <a:rPr lang="en-US" sz="2000" dirty="0"/>
              <a:t> : </a:t>
            </a:r>
            <a:r>
              <a:rPr lang="en-US" sz="2000" dirty="0" smtClean="0"/>
              <a:t>Data </a:t>
            </a:r>
            <a:r>
              <a:rPr lang="en-US" sz="2000" dirty="0" err="1" smtClean="0"/>
              <a:t>kurs</a:t>
            </a:r>
            <a:r>
              <a:rPr lang="en-US" sz="2000" dirty="0" smtClean="0"/>
              <a:t> </a:t>
            </a:r>
            <a:r>
              <a:rPr lang="en-US" sz="2000" dirty="0" err="1" smtClean="0"/>
              <a:t>valuta</a:t>
            </a:r>
            <a:r>
              <a:rPr lang="en-US" sz="2000" dirty="0" smtClean="0"/>
              <a:t> </a:t>
            </a:r>
            <a:r>
              <a:rPr lang="en-US" sz="2000" dirty="0" err="1" smtClean="0"/>
              <a:t>asing</a:t>
            </a:r>
            <a:r>
              <a:rPr lang="en-US" sz="2000" dirty="0" smtClean="0"/>
              <a:t> di </a:t>
            </a:r>
            <a:r>
              <a:rPr lang="en-US" sz="2000" dirty="0" err="1" smtClean="0"/>
              <a:t>buletin</a:t>
            </a:r>
            <a:r>
              <a:rPr lang="en-US" sz="2000" dirty="0" smtClean="0"/>
              <a:t> “Business News”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1400" dirty="0" err="1" smtClean="0"/>
              <a:t>Lanjutan</a:t>
            </a:r>
            <a:r>
              <a:rPr lang="en-US" sz="1400" dirty="0" smtClean="0"/>
              <a:t> </a:t>
            </a:r>
            <a:r>
              <a:rPr lang="en-US" sz="1400" dirty="0" err="1"/>
              <a:t>Macam-Macam</a:t>
            </a:r>
            <a:r>
              <a:rPr lang="en-US" sz="1400" dirty="0"/>
              <a:t> 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275" y="6550968"/>
            <a:ext cx="17107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 sz="900" dirty="0">
                <a:solidFill>
                  <a:prstClr val="black"/>
                </a:solidFill>
                <a:latin typeface="Arial Black" pitchFamily="34" charset="0"/>
              </a:rPr>
              <a:t>By : BIDA SARI,  SP, MSi</a:t>
            </a:r>
            <a:endParaRPr lang="en-US" sz="9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5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2302</Words>
  <Application>Microsoft Office PowerPoint</Application>
  <PresentationFormat>On-screen Show (4:3)</PresentationFormat>
  <Paragraphs>335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Concourse</vt:lpstr>
      <vt:lpstr>Chart</vt:lpstr>
      <vt:lpstr>PENDAHULUAN (Definisi &amp; Ruang Lingkup Statistik)  </vt:lpstr>
      <vt:lpstr>DEFINISI  STATISTIK</vt:lpstr>
      <vt:lpstr> MACAM STATISTIK BERDASARKAN TUGAS </vt:lpstr>
      <vt:lpstr>PowerPoint Presentation</vt:lpstr>
      <vt:lpstr>DATA  STATISTIK</vt:lpstr>
      <vt:lpstr> DATA STATISTIK </vt:lpstr>
      <vt:lpstr>PowerPoint Presentation</vt:lpstr>
      <vt:lpstr> Macam-Macam Data </vt:lpstr>
      <vt:lpstr>Lanjutan Macam-Macam Data</vt:lpstr>
      <vt:lpstr>Lanjutan Macam-Macam Data</vt:lpstr>
      <vt:lpstr>Lanjutan Macam-Macam Data</vt:lpstr>
      <vt:lpstr>Lanjutan Macam-Macam Data</vt:lpstr>
      <vt:lpstr>Data Menurut Skala Pengukuran Yang Digunakan</vt:lpstr>
      <vt:lpstr>Data Menurut Skala Pengukuran Yang Digunakan</vt:lpstr>
      <vt:lpstr>Metode Pengumpulan Data </vt:lpstr>
      <vt:lpstr>Cara Penyajian Data Statistik</vt:lpstr>
      <vt:lpstr>TABEL STATISTIK</vt:lpstr>
      <vt:lpstr> TABEL STATISTIK </vt:lpstr>
      <vt:lpstr>GRAFIK STATISTIK</vt:lpstr>
      <vt:lpstr>GRAFIK STATISTIK</vt:lpstr>
      <vt:lpstr>Jenis Grafik (Diagram) </vt:lpstr>
      <vt:lpstr>PowerPoint Presentation</vt:lpstr>
      <vt:lpstr>PowerPoint Presentation</vt:lpstr>
      <vt:lpstr>PowerPoint Presentation</vt:lpstr>
      <vt:lpstr>Langkah-Langkah Pembuatan Diagram Batang</vt:lpstr>
      <vt:lpstr>Contoh 1</vt:lpstr>
      <vt:lpstr>Contoh 2</vt:lpstr>
      <vt:lpstr>Grafik Batang / Balok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 evaluasi</vt:lpstr>
      <vt:lpstr>Soal  evaluasi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Bida Sari</dc:creator>
  <cp:lastModifiedBy>USER</cp:lastModifiedBy>
  <cp:revision>69</cp:revision>
  <dcterms:created xsi:type="dcterms:W3CDTF">2020-09-12T16:38:18Z</dcterms:created>
  <dcterms:modified xsi:type="dcterms:W3CDTF">2025-03-10T07:13:14Z</dcterms:modified>
</cp:coreProperties>
</file>